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Lst>
  <p:sldIdLst>
    <p:sldId id="256" r:id="rId2"/>
    <p:sldId id="257" r:id="rId3"/>
    <p:sldId id="259" r:id="rId4"/>
    <p:sldId id="260" r:id="rId5"/>
    <p:sldId id="265" r:id="rId6"/>
    <p:sldId id="261" r:id="rId7"/>
    <p:sldId id="262" r:id="rId8"/>
    <p:sldId id="266" r:id="rId9"/>
    <p:sldId id="268" r:id="rId10"/>
    <p:sldId id="277" r:id="rId11"/>
    <p:sldId id="278" r:id="rId12"/>
    <p:sldId id="279" r:id="rId13"/>
    <p:sldId id="280" r:id="rId14"/>
    <p:sldId id="269" r:id="rId15"/>
    <p:sldId id="271" r:id="rId16"/>
    <p:sldId id="273" r:id="rId17"/>
    <p:sldId id="274" r:id="rId18"/>
    <p:sldId id="276" r:id="rId19"/>
    <p:sldId id="270" r:id="rId20"/>
    <p:sldId id="27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presProps" Target="presProps.xml" /></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DB6F7-6359-428E-A3AF-3CABADD9F4D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B08FF2E3-D8F9-430C-95A9-2020B10A73CB}">
      <dgm:prSet/>
      <dgm:spPr/>
      <dgm:t>
        <a:bodyPr/>
        <a:lstStyle/>
        <a:p>
          <a:r>
            <a:rPr lang="en-US"/>
            <a:t>For  this project 'Employee Attrition' has been picked ,which is available on  dataset websites</a:t>
          </a:r>
        </a:p>
      </dgm:t>
    </dgm:pt>
    <dgm:pt modelId="{C84295E9-41B6-42CC-A6BB-8F31122EC7F8}" type="parTrans" cxnId="{37D099AD-7E23-4900-AB53-BE4C2CCCB15B}">
      <dgm:prSet/>
      <dgm:spPr/>
      <dgm:t>
        <a:bodyPr/>
        <a:lstStyle/>
        <a:p>
          <a:endParaRPr lang="en-US"/>
        </a:p>
      </dgm:t>
    </dgm:pt>
    <dgm:pt modelId="{A6035969-8224-44D1-A755-4D57DE06EB99}" type="sibTrans" cxnId="{37D099AD-7E23-4900-AB53-BE4C2CCCB15B}">
      <dgm:prSet/>
      <dgm:spPr/>
      <dgm:t>
        <a:bodyPr/>
        <a:lstStyle/>
        <a:p>
          <a:endParaRPr lang="en-US"/>
        </a:p>
      </dgm:t>
    </dgm:pt>
    <dgm:pt modelId="{5E8C26C8-A672-4747-B5F0-812848BCFF8E}">
      <dgm:prSet/>
      <dgm:spPr/>
      <dgm:t>
        <a:bodyPr/>
        <a:lstStyle/>
        <a:p>
          <a:r>
            <a:rPr lang="en-US"/>
            <a:t>This data consists records of 1,470  employee</a:t>
          </a:r>
        </a:p>
      </dgm:t>
    </dgm:pt>
    <dgm:pt modelId="{0604FC98-CB2D-4B89-B633-E3FD8C7F942B}" type="parTrans" cxnId="{E162235A-21C6-4E8F-8B68-26075F2C26A8}">
      <dgm:prSet/>
      <dgm:spPr/>
      <dgm:t>
        <a:bodyPr/>
        <a:lstStyle/>
        <a:p>
          <a:endParaRPr lang="en-US"/>
        </a:p>
      </dgm:t>
    </dgm:pt>
    <dgm:pt modelId="{71511652-1A26-4CCE-9390-36AE1F742023}" type="sibTrans" cxnId="{E162235A-21C6-4E8F-8B68-26075F2C26A8}">
      <dgm:prSet/>
      <dgm:spPr/>
      <dgm:t>
        <a:bodyPr/>
        <a:lstStyle/>
        <a:p>
          <a:endParaRPr lang="en-US"/>
        </a:p>
      </dgm:t>
    </dgm:pt>
    <dgm:pt modelId="{A864CDD4-FE74-4052-82B5-BAD72286268F}">
      <dgm:prSet/>
      <dgm:spPr/>
      <dgm:t>
        <a:bodyPr/>
        <a:lstStyle/>
        <a:p>
          <a:r>
            <a:rPr lang="en-US"/>
            <a:t>It has information about employee’s current employment status, the total number of companies worked for in the past, Total number of years at the current company and the current roles, Their education level, distance from home, monthly income, etc.</a:t>
          </a:r>
        </a:p>
      </dgm:t>
    </dgm:pt>
    <dgm:pt modelId="{2A9C3ADB-36C2-404E-B4A4-8967BCE6A453}" type="parTrans" cxnId="{7A274DE8-246E-400F-BA24-758E5F25405D}">
      <dgm:prSet/>
      <dgm:spPr/>
      <dgm:t>
        <a:bodyPr/>
        <a:lstStyle/>
        <a:p>
          <a:endParaRPr lang="en-US"/>
        </a:p>
      </dgm:t>
    </dgm:pt>
    <dgm:pt modelId="{9626D4B8-D4A1-4C27-9068-A42293763B65}" type="sibTrans" cxnId="{7A274DE8-246E-400F-BA24-758E5F25405D}">
      <dgm:prSet/>
      <dgm:spPr/>
      <dgm:t>
        <a:bodyPr/>
        <a:lstStyle/>
        <a:p>
          <a:endParaRPr lang="en-US"/>
        </a:p>
      </dgm:t>
    </dgm:pt>
    <dgm:pt modelId="{98366227-278D-49ED-AED3-98A0C07E33B7}" type="pres">
      <dgm:prSet presAssocID="{A66DB6F7-6359-428E-A3AF-3CABADD9F4DD}" presName="linear" presStyleCnt="0">
        <dgm:presLayoutVars>
          <dgm:animLvl val="lvl"/>
          <dgm:resizeHandles val="exact"/>
        </dgm:presLayoutVars>
      </dgm:prSet>
      <dgm:spPr/>
    </dgm:pt>
    <dgm:pt modelId="{B27E18C0-B370-4A94-8B1E-9EFF98AB5234}" type="pres">
      <dgm:prSet presAssocID="{B08FF2E3-D8F9-430C-95A9-2020B10A73CB}" presName="parentText" presStyleLbl="node1" presStyleIdx="0" presStyleCnt="3">
        <dgm:presLayoutVars>
          <dgm:chMax val="0"/>
          <dgm:bulletEnabled val="1"/>
        </dgm:presLayoutVars>
      </dgm:prSet>
      <dgm:spPr/>
    </dgm:pt>
    <dgm:pt modelId="{2E4D5729-FCB1-416B-8A5E-ECB9F19827C9}" type="pres">
      <dgm:prSet presAssocID="{A6035969-8224-44D1-A755-4D57DE06EB99}" presName="spacer" presStyleCnt="0"/>
      <dgm:spPr/>
    </dgm:pt>
    <dgm:pt modelId="{A025F4AF-E2FF-4D23-871E-8BABD1EAB82A}" type="pres">
      <dgm:prSet presAssocID="{5E8C26C8-A672-4747-B5F0-812848BCFF8E}" presName="parentText" presStyleLbl="node1" presStyleIdx="1" presStyleCnt="3">
        <dgm:presLayoutVars>
          <dgm:chMax val="0"/>
          <dgm:bulletEnabled val="1"/>
        </dgm:presLayoutVars>
      </dgm:prSet>
      <dgm:spPr/>
    </dgm:pt>
    <dgm:pt modelId="{EFEC5CF4-824B-4470-8B97-790CD5376D77}" type="pres">
      <dgm:prSet presAssocID="{71511652-1A26-4CCE-9390-36AE1F742023}" presName="spacer" presStyleCnt="0"/>
      <dgm:spPr/>
    </dgm:pt>
    <dgm:pt modelId="{3F260B53-93A6-43BE-8BCB-A4DE77E4F6E7}" type="pres">
      <dgm:prSet presAssocID="{A864CDD4-FE74-4052-82B5-BAD72286268F}" presName="parentText" presStyleLbl="node1" presStyleIdx="2" presStyleCnt="3">
        <dgm:presLayoutVars>
          <dgm:chMax val="0"/>
          <dgm:bulletEnabled val="1"/>
        </dgm:presLayoutVars>
      </dgm:prSet>
      <dgm:spPr/>
    </dgm:pt>
  </dgm:ptLst>
  <dgm:cxnLst>
    <dgm:cxn modelId="{F5B7B205-EC05-41CE-BDF4-6238A37D6A73}" type="presOf" srcId="{A66DB6F7-6359-428E-A3AF-3CABADD9F4DD}" destId="{98366227-278D-49ED-AED3-98A0C07E33B7}" srcOrd="0" destOrd="0" presId="urn:microsoft.com/office/officeart/2005/8/layout/vList2"/>
    <dgm:cxn modelId="{46494865-CF8F-4E34-8044-6A734108CE4A}" type="presOf" srcId="{5E8C26C8-A672-4747-B5F0-812848BCFF8E}" destId="{A025F4AF-E2FF-4D23-871E-8BABD1EAB82A}" srcOrd="0" destOrd="0" presId="urn:microsoft.com/office/officeart/2005/8/layout/vList2"/>
    <dgm:cxn modelId="{E162235A-21C6-4E8F-8B68-26075F2C26A8}" srcId="{A66DB6F7-6359-428E-A3AF-3CABADD9F4DD}" destId="{5E8C26C8-A672-4747-B5F0-812848BCFF8E}" srcOrd="1" destOrd="0" parTransId="{0604FC98-CB2D-4B89-B633-E3FD8C7F942B}" sibTransId="{71511652-1A26-4CCE-9390-36AE1F742023}"/>
    <dgm:cxn modelId="{83F06E8D-7523-4BDA-B84D-333578C8A0C8}" type="presOf" srcId="{B08FF2E3-D8F9-430C-95A9-2020B10A73CB}" destId="{B27E18C0-B370-4A94-8B1E-9EFF98AB5234}" srcOrd="0" destOrd="0" presId="urn:microsoft.com/office/officeart/2005/8/layout/vList2"/>
    <dgm:cxn modelId="{37D099AD-7E23-4900-AB53-BE4C2CCCB15B}" srcId="{A66DB6F7-6359-428E-A3AF-3CABADD9F4DD}" destId="{B08FF2E3-D8F9-430C-95A9-2020B10A73CB}" srcOrd="0" destOrd="0" parTransId="{C84295E9-41B6-42CC-A6BB-8F31122EC7F8}" sibTransId="{A6035969-8224-44D1-A755-4D57DE06EB99}"/>
    <dgm:cxn modelId="{0F7672CB-83AF-4B43-B2AD-A2D6132F0644}" type="presOf" srcId="{A864CDD4-FE74-4052-82B5-BAD72286268F}" destId="{3F260B53-93A6-43BE-8BCB-A4DE77E4F6E7}" srcOrd="0" destOrd="0" presId="urn:microsoft.com/office/officeart/2005/8/layout/vList2"/>
    <dgm:cxn modelId="{7A274DE8-246E-400F-BA24-758E5F25405D}" srcId="{A66DB6F7-6359-428E-A3AF-3CABADD9F4DD}" destId="{A864CDD4-FE74-4052-82B5-BAD72286268F}" srcOrd="2" destOrd="0" parTransId="{2A9C3ADB-36C2-404E-B4A4-8967BCE6A453}" sibTransId="{9626D4B8-D4A1-4C27-9068-A42293763B65}"/>
    <dgm:cxn modelId="{77CFDB88-AF4F-41F7-8543-FF8843A8AD04}" type="presParOf" srcId="{98366227-278D-49ED-AED3-98A0C07E33B7}" destId="{B27E18C0-B370-4A94-8B1E-9EFF98AB5234}" srcOrd="0" destOrd="0" presId="urn:microsoft.com/office/officeart/2005/8/layout/vList2"/>
    <dgm:cxn modelId="{CBD5CB9D-AE13-4649-9693-C3F76A1AE6C2}" type="presParOf" srcId="{98366227-278D-49ED-AED3-98A0C07E33B7}" destId="{2E4D5729-FCB1-416B-8A5E-ECB9F19827C9}" srcOrd="1" destOrd="0" presId="urn:microsoft.com/office/officeart/2005/8/layout/vList2"/>
    <dgm:cxn modelId="{78B88ED5-0F72-4F82-9270-7E73613CAB97}" type="presParOf" srcId="{98366227-278D-49ED-AED3-98A0C07E33B7}" destId="{A025F4AF-E2FF-4D23-871E-8BABD1EAB82A}" srcOrd="2" destOrd="0" presId="urn:microsoft.com/office/officeart/2005/8/layout/vList2"/>
    <dgm:cxn modelId="{8C44FA0C-34AD-4E77-982B-E20C2F8679B7}" type="presParOf" srcId="{98366227-278D-49ED-AED3-98A0C07E33B7}" destId="{EFEC5CF4-824B-4470-8B97-790CD5376D77}" srcOrd="3" destOrd="0" presId="urn:microsoft.com/office/officeart/2005/8/layout/vList2"/>
    <dgm:cxn modelId="{A5A35206-5BB0-487D-9EFA-A7800803125A}" type="presParOf" srcId="{98366227-278D-49ED-AED3-98A0C07E33B7}" destId="{3F260B53-93A6-43BE-8BCB-A4DE77E4F6E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1E92B9-BA97-4EFE-BB6A-D236E2EB3998}"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5F732F0E-3B81-437C-B39D-6692F4E071AE}">
      <dgm:prSet/>
      <dgm:spPr/>
      <dgm:t>
        <a:bodyPr/>
        <a:lstStyle/>
        <a:p>
          <a:r>
            <a:rPr lang="en-US"/>
            <a:t>Import Libraries and read data set</a:t>
          </a:r>
        </a:p>
      </dgm:t>
    </dgm:pt>
    <dgm:pt modelId="{F9467351-723F-458E-B1D7-A0FFE4BB8FE0}" type="parTrans" cxnId="{5978CBA1-B71E-4C42-A486-B1D35C84232A}">
      <dgm:prSet/>
      <dgm:spPr/>
      <dgm:t>
        <a:bodyPr/>
        <a:lstStyle/>
        <a:p>
          <a:endParaRPr lang="en-US"/>
        </a:p>
      </dgm:t>
    </dgm:pt>
    <dgm:pt modelId="{DDDE9159-7ADD-4E52-B5D3-87F133DD21F2}" type="sibTrans" cxnId="{5978CBA1-B71E-4C42-A486-B1D35C84232A}">
      <dgm:prSet/>
      <dgm:spPr/>
      <dgm:t>
        <a:bodyPr/>
        <a:lstStyle/>
        <a:p>
          <a:endParaRPr lang="en-US"/>
        </a:p>
      </dgm:t>
    </dgm:pt>
    <dgm:pt modelId="{F6A6E828-7370-461D-9D5D-A278697A5FE7}">
      <dgm:prSet/>
      <dgm:spPr/>
      <dgm:t>
        <a:bodyPr/>
        <a:lstStyle/>
        <a:p>
          <a:r>
            <a:rPr lang="en-US"/>
            <a:t>Describe the dataset</a:t>
          </a:r>
        </a:p>
      </dgm:t>
    </dgm:pt>
    <dgm:pt modelId="{12CF514A-A0F9-4720-B3EE-33CF1459B0B6}" type="parTrans" cxnId="{CA1BE3FC-5C68-4A77-AC4C-D12C604D96DD}">
      <dgm:prSet/>
      <dgm:spPr/>
      <dgm:t>
        <a:bodyPr/>
        <a:lstStyle/>
        <a:p>
          <a:endParaRPr lang="en-US"/>
        </a:p>
      </dgm:t>
    </dgm:pt>
    <dgm:pt modelId="{3E00634A-286F-40A3-885F-C84BDBDE0127}" type="sibTrans" cxnId="{CA1BE3FC-5C68-4A77-AC4C-D12C604D96DD}">
      <dgm:prSet/>
      <dgm:spPr/>
      <dgm:t>
        <a:bodyPr/>
        <a:lstStyle/>
        <a:p>
          <a:endParaRPr lang="en-US"/>
        </a:p>
      </dgm:t>
    </dgm:pt>
    <dgm:pt modelId="{C9FE1981-E5D3-4F3B-8EB0-4A8F672E4880}">
      <dgm:prSet/>
      <dgm:spPr/>
      <dgm:t>
        <a:bodyPr/>
        <a:lstStyle/>
        <a:p>
          <a:r>
            <a:rPr lang="en-US"/>
            <a:t>Data Transformation / Categorical to Numerical</a:t>
          </a:r>
        </a:p>
      </dgm:t>
    </dgm:pt>
    <dgm:pt modelId="{D5482CCF-6460-48F4-81C1-FA168DD424E5}" type="parTrans" cxnId="{17656566-7FAA-40EA-A6F5-D487490283FD}">
      <dgm:prSet/>
      <dgm:spPr/>
      <dgm:t>
        <a:bodyPr/>
        <a:lstStyle/>
        <a:p>
          <a:endParaRPr lang="en-US"/>
        </a:p>
      </dgm:t>
    </dgm:pt>
    <dgm:pt modelId="{C97D6791-24F6-4256-B441-85D59DD48E81}" type="sibTrans" cxnId="{17656566-7FAA-40EA-A6F5-D487490283FD}">
      <dgm:prSet/>
      <dgm:spPr/>
      <dgm:t>
        <a:bodyPr/>
        <a:lstStyle/>
        <a:p>
          <a:endParaRPr lang="en-US"/>
        </a:p>
      </dgm:t>
    </dgm:pt>
    <dgm:pt modelId="{C091971A-1DA0-477A-9E56-8DCEF1AE2BAF}">
      <dgm:prSet/>
      <dgm:spPr/>
      <dgm:t>
        <a:bodyPr/>
        <a:lstStyle/>
        <a:p>
          <a:r>
            <a:rPr lang="en-US"/>
            <a:t>Data Cleaning and Feature Selection</a:t>
          </a:r>
        </a:p>
      </dgm:t>
    </dgm:pt>
    <dgm:pt modelId="{DD547404-F46B-4F4C-8CE9-D1B3308875A2}" type="parTrans" cxnId="{F8749156-4293-48E9-A83F-3175CE825FD8}">
      <dgm:prSet/>
      <dgm:spPr/>
      <dgm:t>
        <a:bodyPr/>
        <a:lstStyle/>
        <a:p>
          <a:endParaRPr lang="en-US"/>
        </a:p>
      </dgm:t>
    </dgm:pt>
    <dgm:pt modelId="{538943AD-3378-4515-AA46-0FB3C34A8F9A}" type="sibTrans" cxnId="{F8749156-4293-48E9-A83F-3175CE825FD8}">
      <dgm:prSet/>
      <dgm:spPr/>
      <dgm:t>
        <a:bodyPr/>
        <a:lstStyle/>
        <a:p>
          <a:endParaRPr lang="en-US"/>
        </a:p>
      </dgm:t>
    </dgm:pt>
    <dgm:pt modelId="{1CADD07E-8139-437B-BE51-01E068328B5F}">
      <dgm:prSet/>
      <dgm:spPr/>
      <dgm:t>
        <a:bodyPr/>
        <a:lstStyle/>
        <a:p>
          <a:r>
            <a:rPr lang="en-US"/>
            <a:t>Split the dataset into train and test set</a:t>
          </a:r>
        </a:p>
      </dgm:t>
    </dgm:pt>
    <dgm:pt modelId="{6D65B89B-894F-4CA6-8B4E-31713A414399}" type="parTrans" cxnId="{E2C577C4-728F-4052-9D2A-ECB37896F603}">
      <dgm:prSet/>
      <dgm:spPr/>
      <dgm:t>
        <a:bodyPr/>
        <a:lstStyle/>
        <a:p>
          <a:endParaRPr lang="en-US"/>
        </a:p>
      </dgm:t>
    </dgm:pt>
    <dgm:pt modelId="{0C229AC5-47FB-407F-9947-8DE8A241EB13}" type="sibTrans" cxnId="{E2C577C4-728F-4052-9D2A-ECB37896F603}">
      <dgm:prSet/>
      <dgm:spPr/>
      <dgm:t>
        <a:bodyPr/>
        <a:lstStyle/>
        <a:p>
          <a:endParaRPr lang="en-US"/>
        </a:p>
      </dgm:t>
    </dgm:pt>
    <dgm:pt modelId="{BDCFC383-40D8-4DF9-9C36-D8FBC4DFFD37}">
      <dgm:prSet/>
      <dgm:spPr/>
      <dgm:t>
        <a:bodyPr/>
        <a:lstStyle/>
        <a:p>
          <a:r>
            <a:rPr lang="en-US"/>
            <a:t>Machine Learning Modeling</a:t>
          </a:r>
        </a:p>
      </dgm:t>
    </dgm:pt>
    <dgm:pt modelId="{877969A2-79D4-4614-B5B8-4BA60CFEA126}" type="parTrans" cxnId="{BFF5D13B-01C7-4DB8-88D6-00FE6015405E}">
      <dgm:prSet/>
      <dgm:spPr/>
      <dgm:t>
        <a:bodyPr/>
        <a:lstStyle/>
        <a:p>
          <a:endParaRPr lang="en-US"/>
        </a:p>
      </dgm:t>
    </dgm:pt>
    <dgm:pt modelId="{1C8D5945-636F-4F60-A795-698EC8416FD2}" type="sibTrans" cxnId="{BFF5D13B-01C7-4DB8-88D6-00FE6015405E}">
      <dgm:prSet/>
      <dgm:spPr/>
      <dgm:t>
        <a:bodyPr/>
        <a:lstStyle/>
        <a:p>
          <a:endParaRPr lang="en-US"/>
        </a:p>
      </dgm:t>
    </dgm:pt>
    <dgm:pt modelId="{E4DAF092-7127-4B32-9264-86EB8379725E}">
      <dgm:prSet/>
      <dgm:spPr/>
      <dgm:t>
        <a:bodyPr/>
        <a:lstStyle/>
        <a:p>
          <a:r>
            <a:rPr lang="en-US"/>
            <a:t>train the model (Fit)</a:t>
          </a:r>
        </a:p>
      </dgm:t>
    </dgm:pt>
    <dgm:pt modelId="{8AEDF89E-1B27-4159-B012-ADF13ACBD45F}" type="parTrans" cxnId="{880A710E-93E9-4D2F-A676-9A530191BF56}">
      <dgm:prSet/>
      <dgm:spPr/>
      <dgm:t>
        <a:bodyPr/>
        <a:lstStyle/>
        <a:p>
          <a:endParaRPr lang="en-US"/>
        </a:p>
      </dgm:t>
    </dgm:pt>
    <dgm:pt modelId="{12AFFB4A-F060-4F11-B231-E60472DD0208}" type="sibTrans" cxnId="{880A710E-93E9-4D2F-A676-9A530191BF56}">
      <dgm:prSet/>
      <dgm:spPr/>
      <dgm:t>
        <a:bodyPr/>
        <a:lstStyle/>
        <a:p>
          <a:endParaRPr lang="en-US"/>
        </a:p>
      </dgm:t>
    </dgm:pt>
    <dgm:pt modelId="{CF9C8CCE-CE88-4BE1-89A9-94CC36B67BA6}">
      <dgm:prSet/>
      <dgm:spPr/>
      <dgm:t>
        <a:bodyPr/>
        <a:lstStyle/>
        <a:p>
          <a:r>
            <a:rPr lang="en-US"/>
            <a:t>Test the trained model (prediction )</a:t>
          </a:r>
        </a:p>
      </dgm:t>
    </dgm:pt>
    <dgm:pt modelId="{A9E14A9D-D6EF-4A80-9D0B-BA772D1E7758}" type="parTrans" cxnId="{196EBDD7-DD61-4667-85B2-0BC699E9FFE8}">
      <dgm:prSet/>
      <dgm:spPr/>
      <dgm:t>
        <a:bodyPr/>
        <a:lstStyle/>
        <a:p>
          <a:endParaRPr lang="en-US"/>
        </a:p>
      </dgm:t>
    </dgm:pt>
    <dgm:pt modelId="{C32C966B-4345-47A4-BBDE-D803BAF98A23}" type="sibTrans" cxnId="{196EBDD7-DD61-4667-85B2-0BC699E9FFE8}">
      <dgm:prSet/>
      <dgm:spPr/>
      <dgm:t>
        <a:bodyPr/>
        <a:lstStyle/>
        <a:p>
          <a:endParaRPr lang="en-US"/>
        </a:p>
      </dgm:t>
    </dgm:pt>
    <dgm:pt modelId="{DA65F3CA-FB92-4CB2-80D8-012B917604CE}">
      <dgm:prSet/>
      <dgm:spPr/>
      <dgm:t>
        <a:bodyPr/>
        <a:lstStyle/>
        <a:p>
          <a:r>
            <a:rPr lang="en-US"/>
            <a:t>Model Evaluation</a:t>
          </a:r>
        </a:p>
      </dgm:t>
    </dgm:pt>
    <dgm:pt modelId="{6A6BAA76-1BA9-422C-A043-EA582583E47E}" type="parTrans" cxnId="{22237CC5-DA38-4262-8865-47ECA220C54C}">
      <dgm:prSet/>
      <dgm:spPr/>
      <dgm:t>
        <a:bodyPr/>
        <a:lstStyle/>
        <a:p>
          <a:endParaRPr lang="en-US"/>
        </a:p>
      </dgm:t>
    </dgm:pt>
    <dgm:pt modelId="{452E2051-C303-48E1-9ABA-83B4A03E0BC2}" type="sibTrans" cxnId="{22237CC5-DA38-4262-8865-47ECA220C54C}">
      <dgm:prSet/>
      <dgm:spPr/>
      <dgm:t>
        <a:bodyPr/>
        <a:lstStyle/>
        <a:p>
          <a:endParaRPr lang="en-US"/>
        </a:p>
      </dgm:t>
    </dgm:pt>
    <dgm:pt modelId="{11B3A711-347D-4E5A-9AD8-6D46DBBC482E}" type="pres">
      <dgm:prSet presAssocID="{3F1E92B9-BA97-4EFE-BB6A-D236E2EB3998}" presName="vert0" presStyleCnt="0">
        <dgm:presLayoutVars>
          <dgm:dir/>
          <dgm:animOne val="branch"/>
          <dgm:animLvl val="lvl"/>
        </dgm:presLayoutVars>
      </dgm:prSet>
      <dgm:spPr/>
    </dgm:pt>
    <dgm:pt modelId="{29EA1331-8F5A-4D01-BC0F-A2F74400F55A}" type="pres">
      <dgm:prSet presAssocID="{5F732F0E-3B81-437C-B39D-6692F4E071AE}" presName="thickLine" presStyleLbl="alignNode1" presStyleIdx="0" presStyleCnt="9"/>
      <dgm:spPr/>
    </dgm:pt>
    <dgm:pt modelId="{E8F8B23A-FAD9-4EE0-8C14-13267BB168D9}" type="pres">
      <dgm:prSet presAssocID="{5F732F0E-3B81-437C-B39D-6692F4E071AE}" presName="horz1" presStyleCnt="0"/>
      <dgm:spPr/>
    </dgm:pt>
    <dgm:pt modelId="{F71A3460-491D-404A-8349-D903759A4C02}" type="pres">
      <dgm:prSet presAssocID="{5F732F0E-3B81-437C-B39D-6692F4E071AE}" presName="tx1" presStyleLbl="revTx" presStyleIdx="0" presStyleCnt="9"/>
      <dgm:spPr/>
    </dgm:pt>
    <dgm:pt modelId="{1FDB7A34-BD01-4CB9-969C-9D780AEC37E0}" type="pres">
      <dgm:prSet presAssocID="{5F732F0E-3B81-437C-B39D-6692F4E071AE}" presName="vert1" presStyleCnt="0"/>
      <dgm:spPr/>
    </dgm:pt>
    <dgm:pt modelId="{A2B3C406-8E30-4938-A95B-B044DE8E97FF}" type="pres">
      <dgm:prSet presAssocID="{F6A6E828-7370-461D-9D5D-A278697A5FE7}" presName="thickLine" presStyleLbl="alignNode1" presStyleIdx="1" presStyleCnt="9"/>
      <dgm:spPr/>
    </dgm:pt>
    <dgm:pt modelId="{654B1286-A9FD-4C8A-BC6F-79FA6603CD3B}" type="pres">
      <dgm:prSet presAssocID="{F6A6E828-7370-461D-9D5D-A278697A5FE7}" presName="horz1" presStyleCnt="0"/>
      <dgm:spPr/>
    </dgm:pt>
    <dgm:pt modelId="{DE1D0D39-A693-4D00-A6D3-3AB04DC46DCC}" type="pres">
      <dgm:prSet presAssocID="{F6A6E828-7370-461D-9D5D-A278697A5FE7}" presName="tx1" presStyleLbl="revTx" presStyleIdx="1" presStyleCnt="9"/>
      <dgm:spPr/>
    </dgm:pt>
    <dgm:pt modelId="{31D1A4A7-3EE9-4DC4-B3E1-FAFB43A602C0}" type="pres">
      <dgm:prSet presAssocID="{F6A6E828-7370-461D-9D5D-A278697A5FE7}" presName="vert1" presStyleCnt="0"/>
      <dgm:spPr/>
    </dgm:pt>
    <dgm:pt modelId="{B93FB933-64BB-44EC-B8FA-1BEBFFA8D117}" type="pres">
      <dgm:prSet presAssocID="{C9FE1981-E5D3-4F3B-8EB0-4A8F672E4880}" presName="thickLine" presStyleLbl="alignNode1" presStyleIdx="2" presStyleCnt="9"/>
      <dgm:spPr/>
    </dgm:pt>
    <dgm:pt modelId="{668C092C-C2C4-47C3-AEC7-59B419BDE269}" type="pres">
      <dgm:prSet presAssocID="{C9FE1981-E5D3-4F3B-8EB0-4A8F672E4880}" presName="horz1" presStyleCnt="0"/>
      <dgm:spPr/>
    </dgm:pt>
    <dgm:pt modelId="{5905701D-19AE-423C-98EA-99DDB527CA93}" type="pres">
      <dgm:prSet presAssocID="{C9FE1981-E5D3-4F3B-8EB0-4A8F672E4880}" presName="tx1" presStyleLbl="revTx" presStyleIdx="2" presStyleCnt="9"/>
      <dgm:spPr/>
    </dgm:pt>
    <dgm:pt modelId="{0BE701D1-2772-4120-9095-E8EED841564D}" type="pres">
      <dgm:prSet presAssocID="{C9FE1981-E5D3-4F3B-8EB0-4A8F672E4880}" presName="vert1" presStyleCnt="0"/>
      <dgm:spPr/>
    </dgm:pt>
    <dgm:pt modelId="{66B8E862-0033-4FD8-B294-0079F19F9DB4}" type="pres">
      <dgm:prSet presAssocID="{C091971A-1DA0-477A-9E56-8DCEF1AE2BAF}" presName="thickLine" presStyleLbl="alignNode1" presStyleIdx="3" presStyleCnt="9"/>
      <dgm:spPr/>
    </dgm:pt>
    <dgm:pt modelId="{B8F2B60F-3625-452A-9B5E-8526420CB88F}" type="pres">
      <dgm:prSet presAssocID="{C091971A-1DA0-477A-9E56-8DCEF1AE2BAF}" presName="horz1" presStyleCnt="0"/>
      <dgm:spPr/>
    </dgm:pt>
    <dgm:pt modelId="{77DAE52E-E28A-4AE3-ACF2-5370367D4281}" type="pres">
      <dgm:prSet presAssocID="{C091971A-1DA0-477A-9E56-8DCEF1AE2BAF}" presName="tx1" presStyleLbl="revTx" presStyleIdx="3" presStyleCnt="9"/>
      <dgm:spPr/>
    </dgm:pt>
    <dgm:pt modelId="{7B6F09F9-FF90-4F30-B2AE-24267BAEC024}" type="pres">
      <dgm:prSet presAssocID="{C091971A-1DA0-477A-9E56-8DCEF1AE2BAF}" presName="vert1" presStyleCnt="0"/>
      <dgm:spPr/>
    </dgm:pt>
    <dgm:pt modelId="{F5A79D03-4E95-4AED-AAF6-7FE636E7E86A}" type="pres">
      <dgm:prSet presAssocID="{1CADD07E-8139-437B-BE51-01E068328B5F}" presName="thickLine" presStyleLbl="alignNode1" presStyleIdx="4" presStyleCnt="9"/>
      <dgm:spPr/>
    </dgm:pt>
    <dgm:pt modelId="{EC1EC665-E98D-49BF-BA4F-BD006EE6412B}" type="pres">
      <dgm:prSet presAssocID="{1CADD07E-8139-437B-BE51-01E068328B5F}" presName="horz1" presStyleCnt="0"/>
      <dgm:spPr/>
    </dgm:pt>
    <dgm:pt modelId="{5D0201A4-7593-4F55-BDA2-27F6BD5029C6}" type="pres">
      <dgm:prSet presAssocID="{1CADD07E-8139-437B-BE51-01E068328B5F}" presName="tx1" presStyleLbl="revTx" presStyleIdx="4" presStyleCnt="9"/>
      <dgm:spPr/>
    </dgm:pt>
    <dgm:pt modelId="{5AAE1BB3-0819-4879-AD01-A5D2FC0DE518}" type="pres">
      <dgm:prSet presAssocID="{1CADD07E-8139-437B-BE51-01E068328B5F}" presName="vert1" presStyleCnt="0"/>
      <dgm:spPr/>
    </dgm:pt>
    <dgm:pt modelId="{290F62E8-0769-43EC-9D69-973ABA3D7922}" type="pres">
      <dgm:prSet presAssocID="{BDCFC383-40D8-4DF9-9C36-D8FBC4DFFD37}" presName="thickLine" presStyleLbl="alignNode1" presStyleIdx="5" presStyleCnt="9"/>
      <dgm:spPr/>
    </dgm:pt>
    <dgm:pt modelId="{4CD588BD-816A-4056-8419-13C21EFF3341}" type="pres">
      <dgm:prSet presAssocID="{BDCFC383-40D8-4DF9-9C36-D8FBC4DFFD37}" presName="horz1" presStyleCnt="0"/>
      <dgm:spPr/>
    </dgm:pt>
    <dgm:pt modelId="{0E886FE8-EBA4-44CF-9419-40ECBD1C4186}" type="pres">
      <dgm:prSet presAssocID="{BDCFC383-40D8-4DF9-9C36-D8FBC4DFFD37}" presName="tx1" presStyleLbl="revTx" presStyleIdx="5" presStyleCnt="9"/>
      <dgm:spPr/>
    </dgm:pt>
    <dgm:pt modelId="{597C9794-4251-41E4-9EA9-84E44C6F2350}" type="pres">
      <dgm:prSet presAssocID="{BDCFC383-40D8-4DF9-9C36-D8FBC4DFFD37}" presName="vert1" presStyleCnt="0"/>
      <dgm:spPr/>
    </dgm:pt>
    <dgm:pt modelId="{2051E94D-91B2-4B3E-9A39-86EE0607A001}" type="pres">
      <dgm:prSet presAssocID="{E4DAF092-7127-4B32-9264-86EB8379725E}" presName="thickLine" presStyleLbl="alignNode1" presStyleIdx="6" presStyleCnt="9"/>
      <dgm:spPr/>
    </dgm:pt>
    <dgm:pt modelId="{9B0D0DCA-55BC-454C-8653-4BF294DA0174}" type="pres">
      <dgm:prSet presAssocID="{E4DAF092-7127-4B32-9264-86EB8379725E}" presName="horz1" presStyleCnt="0"/>
      <dgm:spPr/>
    </dgm:pt>
    <dgm:pt modelId="{DC9CF602-DB44-49C6-8D64-F7C2D0A225DC}" type="pres">
      <dgm:prSet presAssocID="{E4DAF092-7127-4B32-9264-86EB8379725E}" presName="tx1" presStyleLbl="revTx" presStyleIdx="6" presStyleCnt="9"/>
      <dgm:spPr/>
    </dgm:pt>
    <dgm:pt modelId="{66A363C9-66CA-4E93-A0F6-D71297B5D821}" type="pres">
      <dgm:prSet presAssocID="{E4DAF092-7127-4B32-9264-86EB8379725E}" presName="vert1" presStyleCnt="0"/>
      <dgm:spPr/>
    </dgm:pt>
    <dgm:pt modelId="{79CAB5CE-9DE0-41E8-8CCB-79CBA0CCDAEB}" type="pres">
      <dgm:prSet presAssocID="{CF9C8CCE-CE88-4BE1-89A9-94CC36B67BA6}" presName="thickLine" presStyleLbl="alignNode1" presStyleIdx="7" presStyleCnt="9"/>
      <dgm:spPr/>
    </dgm:pt>
    <dgm:pt modelId="{4A6C6EFA-EB17-4901-9F0C-50A1C48847CD}" type="pres">
      <dgm:prSet presAssocID="{CF9C8CCE-CE88-4BE1-89A9-94CC36B67BA6}" presName="horz1" presStyleCnt="0"/>
      <dgm:spPr/>
    </dgm:pt>
    <dgm:pt modelId="{0AD7511D-0271-4137-B5CD-5673197B1D8C}" type="pres">
      <dgm:prSet presAssocID="{CF9C8CCE-CE88-4BE1-89A9-94CC36B67BA6}" presName="tx1" presStyleLbl="revTx" presStyleIdx="7" presStyleCnt="9"/>
      <dgm:spPr/>
    </dgm:pt>
    <dgm:pt modelId="{A4A91209-897C-44A4-B0CC-71FA93A44D1E}" type="pres">
      <dgm:prSet presAssocID="{CF9C8CCE-CE88-4BE1-89A9-94CC36B67BA6}" presName="vert1" presStyleCnt="0"/>
      <dgm:spPr/>
    </dgm:pt>
    <dgm:pt modelId="{8CC91B6E-45BA-4984-B17D-B5A21666E47D}" type="pres">
      <dgm:prSet presAssocID="{DA65F3CA-FB92-4CB2-80D8-012B917604CE}" presName="thickLine" presStyleLbl="alignNode1" presStyleIdx="8" presStyleCnt="9"/>
      <dgm:spPr/>
    </dgm:pt>
    <dgm:pt modelId="{EE4D3221-7A75-4472-BCAD-8E0BF4675751}" type="pres">
      <dgm:prSet presAssocID="{DA65F3CA-FB92-4CB2-80D8-012B917604CE}" presName="horz1" presStyleCnt="0"/>
      <dgm:spPr/>
    </dgm:pt>
    <dgm:pt modelId="{6465EB68-3165-46A6-AE9B-7F8893106462}" type="pres">
      <dgm:prSet presAssocID="{DA65F3CA-FB92-4CB2-80D8-012B917604CE}" presName="tx1" presStyleLbl="revTx" presStyleIdx="8" presStyleCnt="9"/>
      <dgm:spPr/>
    </dgm:pt>
    <dgm:pt modelId="{6A4BEB63-1500-45CF-880B-E7C237E02348}" type="pres">
      <dgm:prSet presAssocID="{DA65F3CA-FB92-4CB2-80D8-012B917604CE}" presName="vert1" presStyleCnt="0"/>
      <dgm:spPr/>
    </dgm:pt>
  </dgm:ptLst>
  <dgm:cxnLst>
    <dgm:cxn modelId="{9B19D505-A68D-4BEA-8CBF-28B0091397EA}" type="presOf" srcId="{E4DAF092-7127-4B32-9264-86EB8379725E}" destId="{DC9CF602-DB44-49C6-8D64-F7C2D0A225DC}" srcOrd="0" destOrd="0" presId="urn:microsoft.com/office/officeart/2008/layout/LinedList"/>
    <dgm:cxn modelId="{880A710E-93E9-4D2F-A676-9A530191BF56}" srcId="{3F1E92B9-BA97-4EFE-BB6A-D236E2EB3998}" destId="{E4DAF092-7127-4B32-9264-86EB8379725E}" srcOrd="6" destOrd="0" parTransId="{8AEDF89E-1B27-4159-B012-ADF13ACBD45F}" sibTransId="{12AFFB4A-F060-4F11-B231-E60472DD0208}"/>
    <dgm:cxn modelId="{BFF5D13B-01C7-4DB8-88D6-00FE6015405E}" srcId="{3F1E92B9-BA97-4EFE-BB6A-D236E2EB3998}" destId="{BDCFC383-40D8-4DF9-9C36-D8FBC4DFFD37}" srcOrd="5" destOrd="0" parTransId="{877969A2-79D4-4614-B5B8-4BA60CFEA126}" sibTransId="{1C8D5945-636F-4F60-A795-698EC8416FD2}"/>
    <dgm:cxn modelId="{17656566-7FAA-40EA-A6F5-D487490283FD}" srcId="{3F1E92B9-BA97-4EFE-BB6A-D236E2EB3998}" destId="{C9FE1981-E5D3-4F3B-8EB0-4A8F672E4880}" srcOrd="2" destOrd="0" parTransId="{D5482CCF-6460-48F4-81C1-FA168DD424E5}" sibTransId="{C97D6791-24F6-4256-B441-85D59DD48E81}"/>
    <dgm:cxn modelId="{1B6FEC6B-01CE-4859-A10D-DB40AF205827}" type="presOf" srcId="{3F1E92B9-BA97-4EFE-BB6A-D236E2EB3998}" destId="{11B3A711-347D-4E5A-9AD8-6D46DBBC482E}" srcOrd="0" destOrd="0" presId="urn:microsoft.com/office/officeart/2008/layout/LinedList"/>
    <dgm:cxn modelId="{F8749156-4293-48E9-A83F-3175CE825FD8}" srcId="{3F1E92B9-BA97-4EFE-BB6A-D236E2EB3998}" destId="{C091971A-1DA0-477A-9E56-8DCEF1AE2BAF}" srcOrd="3" destOrd="0" parTransId="{DD547404-F46B-4F4C-8CE9-D1B3308875A2}" sibTransId="{538943AD-3378-4515-AA46-0FB3C34A8F9A}"/>
    <dgm:cxn modelId="{237BF785-9069-4728-BF4E-076083E80826}" type="presOf" srcId="{1CADD07E-8139-437B-BE51-01E068328B5F}" destId="{5D0201A4-7593-4F55-BDA2-27F6BD5029C6}" srcOrd="0" destOrd="0" presId="urn:microsoft.com/office/officeart/2008/layout/LinedList"/>
    <dgm:cxn modelId="{CDCC718F-9E9C-4846-AB5F-7BBD17E2985C}" type="presOf" srcId="{F6A6E828-7370-461D-9D5D-A278697A5FE7}" destId="{DE1D0D39-A693-4D00-A6D3-3AB04DC46DCC}" srcOrd="0" destOrd="0" presId="urn:microsoft.com/office/officeart/2008/layout/LinedList"/>
    <dgm:cxn modelId="{4B3B1294-569D-44D2-8AF0-C9AE3777506B}" type="presOf" srcId="{CF9C8CCE-CE88-4BE1-89A9-94CC36B67BA6}" destId="{0AD7511D-0271-4137-B5CD-5673197B1D8C}" srcOrd="0" destOrd="0" presId="urn:microsoft.com/office/officeart/2008/layout/LinedList"/>
    <dgm:cxn modelId="{5978CBA1-B71E-4C42-A486-B1D35C84232A}" srcId="{3F1E92B9-BA97-4EFE-BB6A-D236E2EB3998}" destId="{5F732F0E-3B81-437C-B39D-6692F4E071AE}" srcOrd="0" destOrd="0" parTransId="{F9467351-723F-458E-B1D7-A0FFE4BB8FE0}" sibTransId="{DDDE9159-7ADD-4E52-B5D3-87F133DD21F2}"/>
    <dgm:cxn modelId="{AEBB4BB0-C989-4408-97CB-7BD87E0A330D}" type="presOf" srcId="{DA65F3CA-FB92-4CB2-80D8-012B917604CE}" destId="{6465EB68-3165-46A6-AE9B-7F8893106462}" srcOrd="0" destOrd="0" presId="urn:microsoft.com/office/officeart/2008/layout/LinedList"/>
    <dgm:cxn modelId="{A86A5DC4-C33D-4B66-92E2-BE9786D7DD76}" type="presOf" srcId="{C9FE1981-E5D3-4F3B-8EB0-4A8F672E4880}" destId="{5905701D-19AE-423C-98EA-99DDB527CA93}" srcOrd="0" destOrd="0" presId="urn:microsoft.com/office/officeart/2008/layout/LinedList"/>
    <dgm:cxn modelId="{E2C577C4-728F-4052-9D2A-ECB37896F603}" srcId="{3F1E92B9-BA97-4EFE-BB6A-D236E2EB3998}" destId="{1CADD07E-8139-437B-BE51-01E068328B5F}" srcOrd="4" destOrd="0" parTransId="{6D65B89B-894F-4CA6-8B4E-31713A414399}" sibTransId="{0C229AC5-47FB-407F-9947-8DE8A241EB13}"/>
    <dgm:cxn modelId="{22237CC5-DA38-4262-8865-47ECA220C54C}" srcId="{3F1E92B9-BA97-4EFE-BB6A-D236E2EB3998}" destId="{DA65F3CA-FB92-4CB2-80D8-012B917604CE}" srcOrd="8" destOrd="0" parTransId="{6A6BAA76-1BA9-422C-A043-EA582583E47E}" sibTransId="{452E2051-C303-48E1-9ABA-83B4A03E0BC2}"/>
    <dgm:cxn modelId="{196EBDD7-DD61-4667-85B2-0BC699E9FFE8}" srcId="{3F1E92B9-BA97-4EFE-BB6A-D236E2EB3998}" destId="{CF9C8CCE-CE88-4BE1-89A9-94CC36B67BA6}" srcOrd="7" destOrd="0" parTransId="{A9E14A9D-D6EF-4A80-9D0B-BA772D1E7758}" sibTransId="{C32C966B-4345-47A4-BBDE-D803BAF98A23}"/>
    <dgm:cxn modelId="{8EBE23E8-EA2E-4F2F-AFC7-D4AD9DC8A1A2}" type="presOf" srcId="{C091971A-1DA0-477A-9E56-8DCEF1AE2BAF}" destId="{77DAE52E-E28A-4AE3-ACF2-5370367D4281}" srcOrd="0" destOrd="0" presId="urn:microsoft.com/office/officeart/2008/layout/LinedList"/>
    <dgm:cxn modelId="{9D3C2BF7-D1EF-41C3-91DC-DE794FFD8625}" type="presOf" srcId="{5F732F0E-3B81-437C-B39D-6692F4E071AE}" destId="{F71A3460-491D-404A-8349-D903759A4C02}" srcOrd="0" destOrd="0" presId="urn:microsoft.com/office/officeart/2008/layout/LinedList"/>
    <dgm:cxn modelId="{4B0431FA-1288-40DD-927C-00DAD15CE3CB}" type="presOf" srcId="{BDCFC383-40D8-4DF9-9C36-D8FBC4DFFD37}" destId="{0E886FE8-EBA4-44CF-9419-40ECBD1C4186}" srcOrd="0" destOrd="0" presId="urn:microsoft.com/office/officeart/2008/layout/LinedList"/>
    <dgm:cxn modelId="{CA1BE3FC-5C68-4A77-AC4C-D12C604D96DD}" srcId="{3F1E92B9-BA97-4EFE-BB6A-D236E2EB3998}" destId="{F6A6E828-7370-461D-9D5D-A278697A5FE7}" srcOrd="1" destOrd="0" parTransId="{12CF514A-A0F9-4720-B3EE-33CF1459B0B6}" sibTransId="{3E00634A-286F-40A3-885F-C84BDBDE0127}"/>
    <dgm:cxn modelId="{F06B8806-2093-4176-8693-4ED00E487309}" type="presParOf" srcId="{11B3A711-347D-4E5A-9AD8-6D46DBBC482E}" destId="{29EA1331-8F5A-4D01-BC0F-A2F74400F55A}" srcOrd="0" destOrd="0" presId="urn:microsoft.com/office/officeart/2008/layout/LinedList"/>
    <dgm:cxn modelId="{0A6D9793-30DA-449F-A48F-79740E27270C}" type="presParOf" srcId="{11B3A711-347D-4E5A-9AD8-6D46DBBC482E}" destId="{E8F8B23A-FAD9-4EE0-8C14-13267BB168D9}" srcOrd="1" destOrd="0" presId="urn:microsoft.com/office/officeart/2008/layout/LinedList"/>
    <dgm:cxn modelId="{654273F4-92FA-400D-9DE6-3AD8BFFDF59B}" type="presParOf" srcId="{E8F8B23A-FAD9-4EE0-8C14-13267BB168D9}" destId="{F71A3460-491D-404A-8349-D903759A4C02}" srcOrd="0" destOrd="0" presId="urn:microsoft.com/office/officeart/2008/layout/LinedList"/>
    <dgm:cxn modelId="{6BC5AF56-F5F3-4256-802C-F93D66C81CBF}" type="presParOf" srcId="{E8F8B23A-FAD9-4EE0-8C14-13267BB168D9}" destId="{1FDB7A34-BD01-4CB9-969C-9D780AEC37E0}" srcOrd="1" destOrd="0" presId="urn:microsoft.com/office/officeart/2008/layout/LinedList"/>
    <dgm:cxn modelId="{8A45068A-04CB-4CB6-9696-034A8366FF69}" type="presParOf" srcId="{11B3A711-347D-4E5A-9AD8-6D46DBBC482E}" destId="{A2B3C406-8E30-4938-A95B-B044DE8E97FF}" srcOrd="2" destOrd="0" presId="urn:microsoft.com/office/officeart/2008/layout/LinedList"/>
    <dgm:cxn modelId="{B6985983-A3DD-40BD-942B-D570663B1B6E}" type="presParOf" srcId="{11B3A711-347D-4E5A-9AD8-6D46DBBC482E}" destId="{654B1286-A9FD-4C8A-BC6F-79FA6603CD3B}" srcOrd="3" destOrd="0" presId="urn:microsoft.com/office/officeart/2008/layout/LinedList"/>
    <dgm:cxn modelId="{5764CE74-D183-498E-8CF2-DA157665C1CB}" type="presParOf" srcId="{654B1286-A9FD-4C8A-BC6F-79FA6603CD3B}" destId="{DE1D0D39-A693-4D00-A6D3-3AB04DC46DCC}" srcOrd="0" destOrd="0" presId="urn:microsoft.com/office/officeart/2008/layout/LinedList"/>
    <dgm:cxn modelId="{6A9E6CBE-E748-493E-B3F5-1B92C4D77DB7}" type="presParOf" srcId="{654B1286-A9FD-4C8A-BC6F-79FA6603CD3B}" destId="{31D1A4A7-3EE9-4DC4-B3E1-FAFB43A602C0}" srcOrd="1" destOrd="0" presId="urn:microsoft.com/office/officeart/2008/layout/LinedList"/>
    <dgm:cxn modelId="{96F0CF93-AD77-4A71-AFCC-28811479B330}" type="presParOf" srcId="{11B3A711-347D-4E5A-9AD8-6D46DBBC482E}" destId="{B93FB933-64BB-44EC-B8FA-1BEBFFA8D117}" srcOrd="4" destOrd="0" presId="urn:microsoft.com/office/officeart/2008/layout/LinedList"/>
    <dgm:cxn modelId="{51E0471D-ACC9-4373-A7A5-0C5489377FBD}" type="presParOf" srcId="{11B3A711-347D-4E5A-9AD8-6D46DBBC482E}" destId="{668C092C-C2C4-47C3-AEC7-59B419BDE269}" srcOrd="5" destOrd="0" presId="urn:microsoft.com/office/officeart/2008/layout/LinedList"/>
    <dgm:cxn modelId="{73B6EC15-779E-4131-9F87-68F36A0F2DD4}" type="presParOf" srcId="{668C092C-C2C4-47C3-AEC7-59B419BDE269}" destId="{5905701D-19AE-423C-98EA-99DDB527CA93}" srcOrd="0" destOrd="0" presId="urn:microsoft.com/office/officeart/2008/layout/LinedList"/>
    <dgm:cxn modelId="{A3FEDF06-840B-44A5-A11C-B623519A1CD7}" type="presParOf" srcId="{668C092C-C2C4-47C3-AEC7-59B419BDE269}" destId="{0BE701D1-2772-4120-9095-E8EED841564D}" srcOrd="1" destOrd="0" presId="urn:microsoft.com/office/officeart/2008/layout/LinedList"/>
    <dgm:cxn modelId="{AFA15C03-E0FB-406C-A8F4-42EC44AC4063}" type="presParOf" srcId="{11B3A711-347D-4E5A-9AD8-6D46DBBC482E}" destId="{66B8E862-0033-4FD8-B294-0079F19F9DB4}" srcOrd="6" destOrd="0" presId="urn:microsoft.com/office/officeart/2008/layout/LinedList"/>
    <dgm:cxn modelId="{341584E1-B746-4D12-B0B7-E42E3A011651}" type="presParOf" srcId="{11B3A711-347D-4E5A-9AD8-6D46DBBC482E}" destId="{B8F2B60F-3625-452A-9B5E-8526420CB88F}" srcOrd="7" destOrd="0" presId="urn:microsoft.com/office/officeart/2008/layout/LinedList"/>
    <dgm:cxn modelId="{A32E966E-7296-454A-9396-8D860E0BDFCC}" type="presParOf" srcId="{B8F2B60F-3625-452A-9B5E-8526420CB88F}" destId="{77DAE52E-E28A-4AE3-ACF2-5370367D4281}" srcOrd="0" destOrd="0" presId="urn:microsoft.com/office/officeart/2008/layout/LinedList"/>
    <dgm:cxn modelId="{8DB02461-73C7-4AC2-81F8-08EE389E2B66}" type="presParOf" srcId="{B8F2B60F-3625-452A-9B5E-8526420CB88F}" destId="{7B6F09F9-FF90-4F30-B2AE-24267BAEC024}" srcOrd="1" destOrd="0" presId="urn:microsoft.com/office/officeart/2008/layout/LinedList"/>
    <dgm:cxn modelId="{FC121465-4108-463E-A646-FD10D27EBBA1}" type="presParOf" srcId="{11B3A711-347D-4E5A-9AD8-6D46DBBC482E}" destId="{F5A79D03-4E95-4AED-AAF6-7FE636E7E86A}" srcOrd="8" destOrd="0" presId="urn:microsoft.com/office/officeart/2008/layout/LinedList"/>
    <dgm:cxn modelId="{31B51714-EFF5-4C28-941A-D36A38C29B2F}" type="presParOf" srcId="{11B3A711-347D-4E5A-9AD8-6D46DBBC482E}" destId="{EC1EC665-E98D-49BF-BA4F-BD006EE6412B}" srcOrd="9" destOrd="0" presId="urn:microsoft.com/office/officeart/2008/layout/LinedList"/>
    <dgm:cxn modelId="{DDFD69A1-9469-446C-A715-1DE62530A67D}" type="presParOf" srcId="{EC1EC665-E98D-49BF-BA4F-BD006EE6412B}" destId="{5D0201A4-7593-4F55-BDA2-27F6BD5029C6}" srcOrd="0" destOrd="0" presId="urn:microsoft.com/office/officeart/2008/layout/LinedList"/>
    <dgm:cxn modelId="{4ECCA7D4-A86A-4510-8512-ED9F00963808}" type="presParOf" srcId="{EC1EC665-E98D-49BF-BA4F-BD006EE6412B}" destId="{5AAE1BB3-0819-4879-AD01-A5D2FC0DE518}" srcOrd="1" destOrd="0" presId="urn:microsoft.com/office/officeart/2008/layout/LinedList"/>
    <dgm:cxn modelId="{DEE5381E-D2F7-496E-BE2E-9CB508715463}" type="presParOf" srcId="{11B3A711-347D-4E5A-9AD8-6D46DBBC482E}" destId="{290F62E8-0769-43EC-9D69-973ABA3D7922}" srcOrd="10" destOrd="0" presId="urn:microsoft.com/office/officeart/2008/layout/LinedList"/>
    <dgm:cxn modelId="{992DD911-D1A4-4B26-8686-4A080685D3D6}" type="presParOf" srcId="{11B3A711-347D-4E5A-9AD8-6D46DBBC482E}" destId="{4CD588BD-816A-4056-8419-13C21EFF3341}" srcOrd="11" destOrd="0" presId="urn:microsoft.com/office/officeart/2008/layout/LinedList"/>
    <dgm:cxn modelId="{B660A2E9-295B-462F-8C26-129510129BA0}" type="presParOf" srcId="{4CD588BD-816A-4056-8419-13C21EFF3341}" destId="{0E886FE8-EBA4-44CF-9419-40ECBD1C4186}" srcOrd="0" destOrd="0" presId="urn:microsoft.com/office/officeart/2008/layout/LinedList"/>
    <dgm:cxn modelId="{990DC4A4-449C-4134-8BC9-812B396AD36D}" type="presParOf" srcId="{4CD588BD-816A-4056-8419-13C21EFF3341}" destId="{597C9794-4251-41E4-9EA9-84E44C6F2350}" srcOrd="1" destOrd="0" presId="urn:microsoft.com/office/officeart/2008/layout/LinedList"/>
    <dgm:cxn modelId="{DE08D40F-E8A9-4C70-BFC4-4322E118FA89}" type="presParOf" srcId="{11B3A711-347D-4E5A-9AD8-6D46DBBC482E}" destId="{2051E94D-91B2-4B3E-9A39-86EE0607A001}" srcOrd="12" destOrd="0" presId="urn:microsoft.com/office/officeart/2008/layout/LinedList"/>
    <dgm:cxn modelId="{D5DD50C5-AE5E-4D94-A0AF-0DD90DB085A7}" type="presParOf" srcId="{11B3A711-347D-4E5A-9AD8-6D46DBBC482E}" destId="{9B0D0DCA-55BC-454C-8653-4BF294DA0174}" srcOrd="13" destOrd="0" presId="urn:microsoft.com/office/officeart/2008/layout/LinedList"/>
    <dgm:cxn modelId="{54E604D7-9C88-48DF-BC8D-F0547DC8C3FF}" type="presParOf" srcId="{9B0D0DCA-55BC-454C-8653-4BF294DA0174}" destId="{DC9CF602-DB44-49C6-8D64-F7C2D0A225DC}" srcOrd="0" destOrd="0" presId="urn:microsoft.com/office/officeart/2008/layout/LinedList"/>
    <dgm:cxn modelId="{C717B4F3-5690-4937-9F24-E9B3A7D73E5A}" type="presParOf" srcId="{9B0D0DCA-55BC-454C-8653-4BF294DA0174}" destId="{66A363C9-66CA-4E93-A0F6-D71297B5D821}" srcOrd="1" destOrd="0" presId="urn:microsoft.com/office/officeart/2008/layout/LinedList"/>
    <dgm:cxn modelId="{1633FCAF-69C0-4BC2-B1C1-9276092F4AB1}" type="presParOf" srcId="{11B3A711-347D-4E5A-9AD8-6D46DBBC482E}" destId="{79CAB5CE-9DE0-41E8-8CCB-79CBA0CCDAEB}" srcOrd="14" destOrd="0" presId="urn:microsoft.com/office/officeart/2008/layout/LinedList"/>
    <dgm:cxn modelId="{9D2C7137-82B2-4420-96B8-76AC8F4EA81D}" type="presParOf" srcId="{11B3A711-347D-4E5A-9AD8-6D46DBBC482E}" destId="{4A6C6EFA-EB17-4901-9F0C-50A1C48847CD}" srcOrd="15" destOrd="0" presId="urn:microsoft.com/office/officeart/2008/layout/LinedList"/>
    <dgm:cxn modelId="{9FE7006E-5877-4DFD-8170-CB287AEA71D2}" type="presParOf" srcId="{4A6C6EFA-EB17-4901-9F0C-50A1C48847CD}" destId="{0AD7511D-0271-4137-B5CD-5673197B1D8C}" srcOrd="0" destOrd="0" presId="urn:microsoft.com/office/officeart/2008/layout/LinedList"/>
    <dgm:cxn modelId="{8DE74BA8-D9A7-48D9-A454-463580B7B99F}" type="presParOf" srcId="{4A6C6EFA-EB17-4901-9F0C-50A1C48847CD}" destId="{A4A91209-897C-44A4-B0CC-71FA93A44D1E}" srcOrd="1" destOrd="0" presId="urn:microsoft.com/office/officeart/2008/layout/LinedList"/>
    <dgm:cxn modelId="{F65414BB-F739-4317-A813-3F16458F8132}" type="presParOf" srcId="{11B3A711-347D-4E5A-9AD8-6D46DBBC482E}" destId="{8CC91B6E-45BA-4984-B17D-B5A21666E47D}" srcOrd="16" destOrd="0" presId="urn:microsoft.com/office/officeart/2008/layout/LinedList"/>
    <dgm:cxn modelId="{175DD033-F939-43C0-BE19-8AF8E7A6E112}" type="presParOf" srcId="{11B3A711-347D-4E5A-9AD8-6D46DBBC482E}" destId="{EE4D3221-7A75-4472-BCAD-8E0BF4675751}" srcOrd="17" destOrd="0" presId="urn:microsoft.com/office/officeart/2008/layout/LinedList"/>
    <dgm:cxn modelId="{422C2051-FFA8-4830-9E22-5501C128306E}" type="presParOf" srcId="{EE4D3221-7A75-4472-BCAD-8E0BF4675751}" destId="{6465EB68-3165-46A6-AE9B-7F8893106462}" srcOrd="0" destOrd="0" presId="urn:microsoft.com/office/officeart/2008/layout/LinedList"/>
    <dgm:cxn modelId="{FBC35031-85D3-4427-9503-4FE53720B01D}" type="presParOf" srcId="{EE4D3221-7A75-4472-BCAD-8E0BF4675751}" destId="{6A4BEB63-1500-45CF-880B-E7C237E0234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7E18C0-B370-4A94-8B1E-9EFF98AB5234}">
      <dsp:nvSpPr>
        <dsp:cNvPr id="0" name=""/>
        <dsp:cNvSpPr/>
      </dsp:nvSpPr>
      <dsp:spPr>
        <a:xfrm>
          <a:off x="0" y="394202"/>
          <a:ext cx="6900512" cy="18837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For  this project 'Employee Attrition' has been picked ,which is available on  dataset websites</a:t>
          </a:r>
        </a:p>
      </dsp:txBody>
      <dsp:txXfrm>
        <a:off x="91955" y="486157"/>
        <a:ext cx="6716602" cy="1699790"/>
      </dsp:txXfrm>
    </dsp:sp>
    <dsp:sp modelId="{A025F4AF-E2FF-4D23-871E-8BABD1EAB82A}">
      <dsp:nvSpPr>
        <dsp:cNvPr id="0" name=""/>
        <dsp:cNvSpPr/>
      </dsp:nvSpPr>
      <dsp:spPr>
        <a:xfrm>
          <a:off x="0" y="2344143"/>
          <a:ext cx="6900512" cy="1883700"/>
        </a:xfrm>
        <a:prstGeom prst="roundRect">
          <a:avLst/>
        </a:prstGeom>
        <a:solidFill>
          <a:schemeClr val="accent2">
            <a:hueOff val="1681577"/>
            <a:satOff val="-1786"/>
            <a:lumOff val="13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This data consists records of 1,470  employee</a:t>
          </a:r>
        </a:p>
      </dsp:txBody>
      <dsp:txXfrm>
        <a:off x="91955" y="2436098"/>
        <a:ext cx="6716602" cy="1699790"/>
      </dsp:txXfrm>
    </dsp:sp>
    <dsp:sp modelId="{3F260B53-93A6-43BE-8BCB-A4DE77E4F6E7}">
      <dsp:nvSpPr>
        <dsp:cNvPr id="0" name=""/>
        <dsp:cNvSpPr/>
      </dsp:nvSpPr>
      <dsp:spPr>
        <a:xfrm>
          <a:off x="0" y="4294083"/>
          <a:ext cx="6900512" cy="1883700"/>
        </a:xfrm>
        <a:prstGeom prst="roundRect">
          <a:avLst/>
        </a:prstGeom>
        <a:solidFill>
          <a:schemeClr val="accent2">
            <a:hueOff val="3363155"/>
            <a:satOff val="-3572"/>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It has information about employee’s current employment status, the total number of companies worked for in the past, Total number of years at the current company and the current roles, Their education level, distance from home, monthly income, etc.</a:t>
          </a:r>
        </a:p>
      </dsp:txBody>
      <dsp:txXfrm>
        <a:off x="91955" y="4386038"/>
        <a:ext cx="6716602" cy="16997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EA1331-8F5A-4D01-BC0F-A2F74400F55A}">
      <dsp:nvSpPr>
        <dsp:cNvPr id="0" name=""/>
        <dsp:cNvSpPr/>
      </dsp:nvSpPr>
      <dsp:spPr>
        <a:xfrm>
          <a:off x="0" y="771"/>
          <a:ext cx="6900512"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1A3460-491D-404A-8349-D903759A4C02}">
      <dsp:nvSpPr>
        <dsp:cNvPr id="0" name=""/>
        <dsp:cNvSpPr/>
      </dsp:nvSpPr>
      <dsp:spPr>
        <a:xfrm>
          <a:off x="0" y="771"/>
          <a:ext cx="6900512" cy="702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Import Libraries and read data set</a:t>
          </a:r>
        </a:p>
      </dsp:txBody>
      <dsp:txXfrm>
        <a:off x="0" y="771"/>
        <a:ext cx="6900512" cy="702267"/>
      </dsp:txXfrm>
    </dsp:sp>
    <dsp:sp modelId="{A2B3C406-8E30-4938-A95B-B044DE8E97FF}">
      <dsp:nvSpPr>
        <dsp:cNvPr id="0" name=""/>
        <dsp:cNvSpPr/>
      </dsp:nvSpPr>
      <dsp:spPr>
        <a:xfrm>
          <a:off x="0" y="703039"/>
          <a:ext cx="6900512"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1D0D39-A693-4D00-A6D3-3AB04DC46DCC}">
      <dsp:nvSpPr>
        <dsp:cNvPr id="0" name=""/>
        <dsp:cNvSpPr/>
      </dsp:nvSpPr>
      <dsp:spPr>
        <a:xfrm>
          <a:off x="0" y="703039"/>
          <a:ext cx="6900512" cy="702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Describe the dataset</a:t>
          </a:r>
        </a:p>
      </dsp:txBody>
      <dsp:txXfrm>
        <a:off x="0" y="703039"/>
        <a:ext cx="6900512" cy="702267"/>
      </dsp:txXfrm>
    </dsp:sp>
    <dsp:sp modelId="{B93FB933-64BB-44EC-B8FA-1BEBFFA8D117}">
      <dsp:nvSpPr>
        <dsp:cNvPr id="0" name=""/>
        <dsp:cNvSpPr/>
      </dsp:nvSpPr>
      <dsp:spPr>
        <a:xfrm>
          <a:off x="0" y="1405306"/>
          <a:ext cx="6900512"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05701D-19AE-423C-98EA-99DDB527CA93}">
      <dsp:nvSpPr>
        <dsp:cNvPr id="0" name=""/>
        <dsp:cNvSpPr/>
      </dsp:nvSpPr>
      <dsp:spPr>
        <a:xfrm>
          <a:off x="0" y="1405306"/>
          <a:ext cx="6900512" cy="702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Data Transformation / Categorical to Numerical</a:t>
          </a:r>
        </a:p>
      </dsp:txBody>
      <dsp:txXfrm>
        <a:off x="0" y="1405306"/>
        <a:ext cx="6900512" cy="702267"/>
      </dsp:txXfrm>
    </dsp:sp>
    <dsp:sp modelId="{66B8E862-0033-4FD8-B294-0079F19F9DB4}">
      <dsp:nvSpPr>
        <dsp:cNvPr id="0" name=""/>
        <dsp:cNvSpPr/>
      </dsp:nvSpPr>
      <dsp:spPr>
        <a:xfrm>
          <a:off x="0" y="2107574"/>
          <a:ext cx="6900512"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DAE52E-E28A-4AE3-ACF2-5370367D4281}">
      <dsp:nvSpPr>
        <dsp:cNvPr id="0" name=""/>
        <dsp:cNvSpPr/>
      </dsp:nvSpPr>
      <dsp:spPr>
        <a:xfrm>
          <a:off x="0" y="2107574"/>
          <a:ext cx="6900512" cy="702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Data Cleaning and Feature Selection</a:t>
          </a:r>
        </a:p>
      </dsp:txBody>
      <dsp:txXfrm>
        <a:off x="0" y="2107574"/>
        <a:ext cx="6900512" cy="702267"/>
      </dsp:txXfrm>
    </dsp:sp>
    <dsp:sp modelId="{F5A79D03-4E95-4AED-AAF6-7FE636E7E86A}">
      <dsp:nvSpPr>
        <dsp:cNvPr id="0" name=""/>
        <dsp:cNvSpPr/>
      </dsp:nvSpPr>
      <dsp:spPr>
        <a:xfrm>
          <a:off x="0" y="2809842"/>
          <a:ext cx="6900512" cy="0"/>
        </a:xfrm>
        <a:prstGeom prst="line">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0201A4-7593-4F55-BDA2-27F6BD5029C6}">
      <dsp:nvSpPr>
        <dsp:cNvPr id="0" name=""/>
        <dsp:cNvSpPr/>
      </dsp:nvSpPr>
      <dsp:spPr>
        <a:xfrm>
          <a:off x="0" y="2809842"/>
          <a:ext cx="6900512" cy="702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Split the dataset into train and test set</a:t>
          </a:r>
        </a:p>
      </dsp:txBody>
      <dsp:txXfrm>
        <a:off x="0" y="2809842"/>
        <a:ext cx="6900512" cy="702267"/>
      </dsp:txXfrm>
    </dsp:sp>
    <dsp:sp modelId="{290F62E8-0769-43EC-9D69-973ABA3D7922}">
      <dsp:nvSpPr>
        <dsp:cNvPr id="0" name=""/>
        <dsp:cNvSpPr/>
      </dsp:nvSpPr>
      <dsp:spPr>
        <a:xfrm>
          <a:off x="0" y="3512109"/>
          <a:ext cx="6900512"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886FE8-EBA4-44CF-9419-40ECBD1C4186}">
      <dsp:nvSpPr>
        <dsp:cNvPr id="0" name=""/>
        <dsp:cNvSpPr/>
      </dsp:nvSpPr>
      <dsp:spPr>
        <a:xfrm>
          <a:off x="0" y="3512109"/>
          <a:ext cx="6900512" cy="702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Machine Learning Modeling</a:t>
          </a:r>
        </a:p>
      </dsp:txBody>
      <dsp:txXfrm>
        <a:off x="0" y="3512109"/>
        <a:ext cx="6900512" cy="702267"/>
      </dsp:txXfrm>
    </dsp:sp>
    <dsp:sp modelId="{2051E94D-91B2-4B3E-9A39-86EE0607A001}">
      <dsp:nvSpPr>
        <dsp:cNvPr id="0" name=""/>
        <dsp:cNvSpPr/>
      </dsp:nvSpPr>
      <dsp:spPr>
        <a:xfrm>
          <a:off x="0" y="4214377"/>
          <a:ext cx="6900512"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9CF602-DB44-49C6-8D64-F7C2D0A225DC}">
      <dsp:nvSpPr>
        <dsp:cNvPr id="0" name=""/>
        <dsp:cNvSpPr/>
      </dsp:nvSpPr>
      <dsp:spPr>
        <a:xfrm>
          <a:off x="0" y="4214377"/>
          <a:ext cx="6900512" cy="702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train the model (Fit)</a:t>
          </a:r>
        </a:p>
      </dsp:txBody>
      <dsp:txXfrm>
        <a:off x="0" y="4214377"/>
        <a:ext cx="6900512" cy="702267"/>
      </dsp:txXfrm>
    </dsp:sp>
    <dsp:sp modelId="{79CAB5CE-9DE0-41E8-8CCB-79CBA0CCDAEB}">
      <dsp:nvSpPr>
        <dsp:cNvPr id="0" name=""/>
        <dsp:cNvSpPr/>
      </dsp:nvSpPr>
      <dsp:spPr>
        <a:xfrm>
          <a:off x="0" y="4916645"/>
          <a:ext cx="6900512"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D7511D-0271-4137-B5CD-5673197B1D8C}">
      <dsp:nvSpPr>
        <dsp:cNvPr id="0" name=""/>
        <dsp:cNvSpPr/>
      </dsp:nvSpPr>
      <dsp:spPr>
        <a:xfrm>
          <a:off x="0" y="4916645"/>
          <a:ext cx="6900512" cy="702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Test the trained model (prediction )</a:t>
          </a:r>
        </a:p>
      </dsp:txBody>
      <dsp:txXfrm>
        <a:off x="0" y="4916645"/>
        <a:ext cx="6900512" cy="702267"/>
      </dsp:txXfrm>
    </dsp:sp>
    <dsp:sp modelId="{8CC91B6E-45BA-4984-B17D-B5A21666E47D}">
      <dsp:nvSpPr>
        <dsp:cNvPr id="0" name=""/>
        <dsp:cNvSpPr/>
      </dsp:nvSpPr>
      <dsp:spPr>
        <a:xfrm>
          <a:off x="0" y="5618912"/>
          <a:ext cx="6900512"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65EB68-3165-46A6-AE9B-7F8893106462}">
      <dsp:nvSpPr>
        <dsp:cNvPr id="0" name=""/>
        <dsp:cNvSpPr/>
      </dsp:nvSpPr>
      <dsp:spPr>
        <a:xfrm>
          <a:off x="0" y="5618912"/>
          <a:ext cx="6900512" cy="702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Model Evaluation</a:t>
          </a:r>
        </a:p>
      </dsp:txBody>
      <dsp:txXfrm>
        <a:off x="0" y="5618912"/>
        <a:ext cx="6900512" cy="70226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2345051-2045-45DA-935E-2E3CA1A69ADC}" type="datetimeFigureOut">
              <a:rPr lang="en-US" smtClean="0"/>
              <a:t>7/27/2021</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A7CD31F4-64FA-4BA0-9498-67783267A8C8}"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9697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7/27/2021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80966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4889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35829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6089333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3922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0664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2719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6583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59456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4087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345051-2045-45DA-935E-2E3CA1A69ADC}" type="datetimeFigureOut">
              <a:rPr lang="en-US" smtClean="0"/>
              <a:t>7/27/2021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13454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345051-2045-45DA-935E-2E3CA1A69ADC}" type="datetimeFigureOut">
              <a:rPr lang="en-US" smtClean="0"/>
              <a:t>7/27/2021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CD31F4-64FA-4BA0-9498-67783267A8C8}"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9906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345051-2045-45DA-935E-2E3CA1A69ADC}" type="datetimeFigureOut">
              <a:rPr lang="en-US" smtClean="0"/>
              <a:t>7/27/2021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CD31F4-64FA-4BA0-9498-67783267A8C8}"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4671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345051-2045-45DA-935E-2E3CA1A69ADC}" type="datetimeFigureOut">
              <a:rPr lang="en-US" smtClean="0"/>
              <a:t>7/27/2021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628552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7/27/2021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6928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7/27/2021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37759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3.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2345051-2045-45DA-935E-2E3CA1A69ADC}" type="datetimeFigureOut">
              <a:rPr lang="en-US" smtClean="0"/>
              <a:t>7/27/2021</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2851320890"/>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image" Target="../media/image7.jpeg" /><Relationship Id="rId1" Type="http://schemas.openxmlformats.org/officeDocument/2006/relationships/slideLayout" Target="../slideLayouts/slideLayout1.xml" /><Relationship Id="rId5" Type="http://schemas.openxmlformats.org/officeDocument/2006/relationships/hyperlink" Target="https://creativecommons.org/licenses/by-sa/3.0/" TargetMode="External" /><Relationship Id="rId4" Type="http://schemas.openxmlformats.org/officeDocument/2006/relationships/hyperlink" Target="https://en.wikipedia.org/wiki/Information_and_communication_technologies" TargetMode="External" /></Relationships>
</file>

<file path=ppt/slides/_rels/slide10.xml.rels><?xml version="1.0" encoding="UTF-8" standalone="yes"?>
<Relationships xmlns="http://schemas.openxmlformats.org/package/2006/relationships"><Relationship Id="rId3" Type="http://schemas.openxmlformats.org/officeDocument/2006/relationships/image" Target="../media/image14.jpeg" /><Relationship Id="rId2" Type="http://schemas.openxmlformats.org/officeDocument/2006/relationships/image" Target="../media/image7.jpeg" /><Relationship Id="rId1" Type="http://schemas.openxmlformats.org/officeDocument/2006/relationships/slideLayout" Target="../slideLayouts/slideLayout7.xml" /><Relationship Id="rId4" Type="http://schemas.openxmlformats.org/officeDocument/2006/relationships/image" Target="../media/image15.jpeg" /></Relationships>
</file>

<file path=ppt/slides/_rels/slide11.xml.rels><?xml version="1.0" encoding="UTF-8" standalone="yes"?>
<Relationships xmlns="http://schemas.openxmlformats.org/package/2006/relationships"><Relationship Id="rId3" Type="http://schemas.openxmlformats.org/officeDocument/2006/relationships/image" Target="../media/image16.jpeg" /><Relationship Id="rId2" Type="http://schemas.openxmlformats.org/officeDocument/2006/relationships/image" Target="../media/image7.jpeg" /><Relationship Id="rId1" Type="http://schemas.openxmlformats.org/officeDocument/2006/relationships/slideLayout" Target="../slideLayouts/slideLayout7.xml" /><Relationship Id="rId4" Type="http://schemas.openxmlformats.org/officeDocument/2006/relationships/image" Target="../media/image17.jpeg" /></Relationships>
</file>

<file path=ppt/slides/_rels/slide12.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image" Target="../media/image7.jpeg" /><Relationship Id="rId1" Type="http://schemas.openxmlformats.org/officeDocument/2006/relationships/slideLayout" Target="../slideLayouts/slideLayout7.xml" /><Relationship Id="rId4" Type="http://schemas.openxmlformats.org/officeDocument/2006/relationships/image" Target="../media/image19.jpeg" /></Relationships>
</file>

<file path=ppt/slides/_rels/slide13.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image" Target="../media/image7.jpe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3" Type="http://schemas.openxmlformats.org/officeDocument/2006/relationships/image" Target="../media/image21.jpeg" /><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image" Target="../media/image22.jpeg" /><Relationship Id="rId2" Type="http://schemas.openxmlformats.org/officeDocument/2006/relationships/image" Target="../media/image7.jpeg" /><Relationship Id="rId1" Type="http://schemas.openxmlformats.org/officeDocument/2006/relationships/slideLayout" Target="../slideLayouts/slideLayout8.xml" /></Relationships>
</file>

<file path=ppt/slides/_rels/slide16.xml.rels><?xml version="1.0" encoding="UTF-8" standalone="yes"?>
<Relationships xmlns="http://schemas.openxmlformats.org/package/2006/relationships"><Relationship Id="rId3" Type="http://schemas.openxmlformats.org/officeDocument/2006/relationships/image" Target="../media/image23.jpeg" /><Relationship Id="rId2" Type="http://schemas.openxmlformats.org/officeDocument/2006/relationships/image" Target="../media/image7.jpe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3" Type="http://schemas.openxmlformats.org/officeDocument/2006/relationships/image" Target="../media/image24.jpeg" /><Relationship Id="rId2" Type="http://schemas.openxmlformats.org/officeDocument/2006/relationships/image" Target="../media/image7.jpe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3" Type="http://schemas.openxmlformats.org/officeDocument/2006/relationships/image" Target="../media/image25.jpeg" /><Relationship Id="rId2" Type="http://schemas.openxmlformats.org/officeDocument/2006/relationships/image" Target="../media/image7.jpe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image" Target="../media/image7.jpeg" /><Relationship Id="rId1" Type="http://schemas.openxmlformats.org/officeDocument/2006/relationships/slideLayout" Target="../slideLayouts/slideLayout2.xml" /><Relationship Id="rId5" Type="http://schemas.openxmlformats.org/officeDocument/2006/relationships/hyperlink" Target="https://creativecommons.org/licenses/by/3.0/" TargetMode="External" /><Relationship Id="rId4" Type="http://schemas.openxmlformats.org/officeDocument/2006/relationships/hyperlink" Target="http://prophotostock.deviantart.com/art/Binary-Technology-and-Business-424998526" TargetMode="Externa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 /><Relationship Id="rId7" Type="http://schemas.microsoft.com/office/2007/relationships/diagramDrawing" Target="../diagrams/drawing1.xml" /><Relationship Id="rId2" Type="http://schemas.openxmlformats.org/officeDocument/2006/relationships/image" Target="../media/image7.jpeg" /><Relationship Id="rId1" Type="http://schemas.openxmlformats.org/officeDocument/2006/relationships/slideLayout" Target="../slideLayouts/slideLayout2.xml" /><Relationship Id="rId6" Type="http://schemas.openxmlformats.org/officeDocument/2006/relationships/diagramColors" Target="../diagrams/colors1.xml" /><Relationship Id="rId5" Type="http://schemas.openxmlformats.org/officeDocument/2006/relationships/diagramQuickStyle" Target="../diagrams/quickStyle1.xml" /><Relationship Id="rId4" Type="http://schemas.openxmlformats.org/officeDocument/2006/relationships/diagramLayout" Target="../diagrams/layout1.xml" /></Relationships>
</file>

<file path=ppt/slides/_rels/slide5.xml.rels><?xml version="1.0" encoding="UTF-8" standalone="yes"?>
<Relationships xmlns="http://schemas.openxmlformats.org/package/2006/relationships"><Relationship Id="rId3" Type="http://schemas.openxmlformats.org/officeDocument/2006/relationships/image" Target="../media/image11.jpeg" /><Relationship Id="rId2" Type="http://schemas.openxmlformats.org/officeDocument/2006/relationships/image" Target="../media/image7.jpeg" /><Relationship Id="rId1" Type="http://schemas.openxmlformats.org/officeDocument/2006/relationships/slideLayout" Target="../slideLayouts/slideLayout4.xml" /><Relationship Id="rId4" Type="http://schemas.openxmlformats.org/officeDocument/2006/relationships/hyperlink" Target="http://www.picpedia.org/highway-signs/d/data.html" TargetMode="External" /></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 /><Relationship Id="rId7" Type="http://schemas.microsoft.com/office/2007/relationships/diagramDrawing" Target="../diagrams/drawing2.xml" /><Relationship Id="rId2" Type="http://schemas.openxmlformats.org/officeDocument/2006/relationships/image" Target="../media/image7.jpeg" /><Relationship Id="rId1" Type="http://schemas.openxmlformats.org/officeDocument/2006/relationships/slideLayout" Target="../slideLayouts/slideLayout2.xml" /><Relationship Id="rId6" Type="http://schemas.openxmlformats.org/officeDocument/2006/relationships/diagramColors" Target="../diagrams/colors2.xml" /><Relationship Id="rId5" Type="http://schemas.openxmlformats.org/officeDocument/2006/relationships/diagramQuickStyle" Target="../diagrams/quickStyle2.xml" /><Relationship Id="rId4" Type="http://schemas.openxmlformats.org/officeDocument/2006/relationships/diagramLayout" Target="../diagrams/layout2.xml" /></Relationships>
</file>

<file path=ppt/slides/_rels/slide7.xml.rels><?xml version="1.0" encoding="UTF-8" standalone="yes"?>
<Relationships xmlns="http://schemas.openxmlformats.org/package/2006/relationships"><Relationship Id="rId3" Type="http://schemas.openxmlformats.org/officeDocument/2006/relationships/hyperlink" Target="https://internationaljournalofresearch.com/2020/06/13/top-6-platforms-for-competitive-programming/" TargetMode="External" /><Relationship Id="rId2" Type="http://schemas.openxmlformats.org/officeDocument/2006/relationships/image" Target="../media/image12.jpeg" /><Relationship Id="rId1" Type="http://schemas.openxmlformats.org/officeDocument/2006/relationships/slideLayout" Target="../slideLayouts/slideLayout2.xml" /><Relationship Id="rId4" Type="http://schemas.openxmlformats.org/officeDocument/2006/relationships/hyperlink" Target="https://creativecommons.org/licenses/by-nc-nd/3.0/" TargetMode="External" /></Relationships>
</file>

<file path=ppt/slides/_rels/slide8.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9.xml" /></Relationships>
</file>

<file path=ppt/slides/_rels/slide9.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7.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5" name="Picture 25">
            <a:extLst>
              <a:ext uri="{FF2B5EF4-FFF2-40B4-BE49-F238E27FC236}">
                <a16:creationId xmlns:a16="http://schemas.microsoft.com/office/drawing/2014/main" id="{223745E3-0667-41C9-ABEF-F238C0806314}"/>
              </a:ext>
            </a:extLst>
          </p:cNvPr>
          <p:cNvPicPr>
            <a:picLocks noChangeAspect="1"/>
          </p:cNvPicPr>
          <p:nvPr/>
        </p:nvPicPr>
        <p:blipFill rotWithShape="1">
          <a:blip r:embed="rId3">
            <a:alphaModFix amt="50000"/>
            <a:extLst>
              <a:ext uri="{837473B0-CC2E-450A-ABE3-18F120FF3D39}">
                <a1611:picAttrSrcUrl xmlns:a1611="http://schemas.microsoft.com/office/drawing/2016/11/main" r:id="rId4"/>
              </a:ext>
            </a:extLst>
          </a:blip>
          <a:srcRect t="1439" r="-1" b="6700"/>
          <a:stretch/>
        </p:blipFill>
        <p:spPr>
          <a:xfrm>
            <a:off x="20" y="10"/>
            <a:ext cx="12188931" cy="6857990"/>
          </a:xfrm>
          <a:prstGeom prst="rect">
            <a:avLst/>
          </a:prstGeom>
        </p:spPr>
      </p:pic>
      <p:sp>
        <p:nvSpPr>
          <p:cNvPr id="2" name="Title 1"/>
          <p:cNvSpPr>
            <a:spLocks noGrp="1"/>
          </p:cNvSpPr>
          <p:nvPr>
            <p:ph type="ctrTitle"/>
          </p:nvPr>
        </p:nvSpPr>
        <p:spPr>
          <a:xfrm>
            <a:off x="1634204" y="1481900"/>
            <a:ext cx="9144000" cy="3491864"/>
          </a:xfrm>
        </p:spPr>
        <p:txBody>
          <a:bodyPr>
            <a:normAutofit/>
          </a:bodyPr>
          <a:lstStyle/>
          <a:p>
            <a:pPr algn="ctr">
              <a:lnSpc>
                <a:spcPct val="90000"/>
              </a:lnSpc>
            </a:pPr>
            <a:r>
              <a:rPr lang="en-US" sz="5300" dirty="0"/>
              <a:t> PREDICTING EMPLOYEE ATTRITION USING </a:t>
            </a:r>
            <a:br>
              <a:rPr lang="en-US" sz="5300" dirty="0"/>
            </a:br>
            <a:r>
              <a:rPr lang="en-US" sz="5300" dirty="0"/>
              <a:t>RANDOMFOREST </a:t>
            </a:r>
            <a:br>
              <a:rPr lang="en-US" sz="5300" dirty="0"/>
            </a:br>
            <a:endParaRPr lang="en-US" sz="5300"/>
          </a:p>
        </p:txBody>
      </p:sp>
      <p:sp>
        <p:nvSpPr>
          <p:cNvPr id="26" name="TextBox 25">
            <a:extLst>
              <a:ext uri="{FF2B5EF4-FFF2-40B4-BE49-F238E27FC236}">
                <a16:creationId xmlns:a16="http://schemas.microsoft.com/office/drawing/2014/main" id="{7A28B6D7-A5A9-40C4-A5FB-0691D230D50B}"/>
              </a:ext>
            </a:extLst>
          </p:cNvPr>
          <p:cNvSpPr txBox="1"/>
          <p:nvPr/>
        </p:nvSpPr>
        <p:spPr>
          <a:xfrm>
            <a:off x="10776385" y="6657945"/>
            <a:ext cx="141256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730C62-478D-4A9F-AA4D-4BDFE76CFF1C}"/>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Click to text</a:t>
            </a:r>
          </a:p>
        </p:txBody>
      </p:sp>
      <p:pic>
        <p:nvPicPr>
          <p:cNvPr id="7" name="Picture 7" descr="Graphical user interface, text, application&#10;&#10;Description automatically generated">
            <a:extLst>
              <a:ext uri="{FF2B5EF4-FFF2-40B4-BE49-F238E27FC236}">
                <a16:creationId xmlns:a16="http://schemas.microsoft.com/office/drawing/2014/main" id="{BADA9CCB-74E8-4475-AE00-242B0471490C}"/>
              </a:ext>
            </a:extLst>
          </p:cNvPr>
          <p:cNvPicPr>
            <a:picLocks noChangeAspect="1"/>
          </p:cNvPicPr>
          <p:nvPr/>
        </p:nvPicPr>
        <p:blipFill rotWithShape="1">
          <a:blip r:embed="rId3"/>
          <a:srcRect l="9810" t="-172" r="5696" b="2234"/>
          <a:stretch/>
        </p:blipFill>
        <p:spPr>
          <a:xfrm>
            <a:off x="69059" y="1110734"/>
            <a:ext cx="5673239" cy="5196073"/>
          </a:xfrm>
          <a:prstGeom prst="rect">
            <a:avLst/>
          </a:prstGeom>
        </p:spPr>
      </p:pic>
      <p:pic>
        <p:nvPicPr>
          <p:cNvPr id="4" name="Picture 7">
            <a:extLst>
              <a:ext uri="{FF2B5EF4-FFF2-40B4-BE49-F238E27FC236}">
                <a16:creationId xmlns:a16="http://schemas.microsoft.com/office/drawing/2014/main" id="{22A97EB2-E389-4F84-AFDA-124B1ED2869B}"/>
              </a:ext>
            </a:extLst>
          </p:cNvPr>
          <p:cNvPicPr>
            <a:picLocks noChangeAspect="1"/>
          </p:cNvPicPr>
          <p:nvPr/>
        </p:nvPicPr>
        <p:blipFill rotWithShape="1">
          <a:blip r:embed="rId4"/>
          <a:srcRect l="8658" r="6926" b="-283"/>
          <a:stretch/>
        </p:blipFill>
        <p:spPr>
          <a:xfrm>
            <a:off x="5641181" y="1109664"/>
            <a:ext cx="6244751" cy="5198287"/>
          </a:xfrm>
          <a:prstGeom prst="rect">
            <a:avLst/>
          </a:prstGeom>
        </p:spPr>
      </p:pic>
    </p:spTree>
    <p:extLst>
      <p:ext uri="{BB962C8B-B14F-4D97-AF65-F5344CB8AC3E}">
        <p14:creationId xmlns:p14="http://schemas.microsoft.com/office/powerpoint/2010/main" val="1453210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D3F6A312-0C81-490E-96D0-79FEDD8F7FBB}"/>
              </a:ext>
            </a:extLst>
          </p:cNvPr>
          <p:cNvPicPr>
            <a:picLocks noChangeAspect="1"/>
          </p:cNvPicPr>
          <p:nvPr/>
        </p:nvPicPr>
        <p:blipFill rotWithShape="1">
          <a:blip r:embed="rId3"/>
          <a:srcRect l="5753" t="-394" r="4992" b="590"/>
          <a:stretch/>
        </p:blipFill>
        <p:spPr>
          <a:xfrm>
            <a:off x="6098233" y="799218"/>
            <a:ext cx="5902771" cy="5363660"/>
          </a:xfrm>
          <a:prstGeom prst="rect">
            <a:avLst/>
          </a:prstGeom>
        </p:spPr>
      </p:pic>
      <p:pic>
        <p:nvPicPr>
          <p:cNvPr id="3" name="Picture 3" descr="Chart&#10;&#10;Description automatically generated">
            <a:extLst>
              <a:ext uri="{FF2B5EF4-FFF2-40B4-BE49-F238E27FC236}">
                <a16:creationId xmlns:a16="http://schemas.microsoft.com/office/drawing/2014/main" id="{F3AFF60C-A0DF-423E-9169-07CCD93F94D5}"/>
              </a:ext>
            </a:extLst>
          </p:cNvPr>
          <p:cNvPicPr>
            <a:picLocks noChangeAspect="1"/>
          </p:cNvPicPr>
          <p:nvPr/>
        </p:nvPicPr>
        <p:blipFill rotWithShape="1">
          <a:blip r:embed="rId4"/>
          <a:srcRect l="5674" r="5674" b="-286"/>
          <a:stretch/>
        </p:blipFill>
        <p:spPr>
          <a:xfrm>
            <a:off x="325705" y="797455"/>
            <a:ext cx="5769799" cy="5368369"/>
          </a:xfrm>
          <a:prstGeom prst="rect">
            <a:avLst/>
          </a:prstGeom>
        </p:spPr>
      </p:pic>
    </p:spTree>
    <p:extLst>
      <p:ext uri="{BB962C8B-B14F-4D97-AF65-F5344CB8AC3E}">
        <p14:creationId xmlns:p14="http://schemas.microsoft.com/office/powerpoint/2010/main" val="2762490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2" descr="Graphical user interface, text&#10;&#10;Description automatically generated">
            <a:extLst>
              <a:ext uri="{FF2B5EF4-FFF2-40B4-BE49-F238E27FC236}">
                <a16:creationId xmlns:a16="http://schemas.microsoft.com/office/drawing/2014/main" id="{E7305F6D-BE9B-40D3-AB56-73E5947DFD15}"/>
              </a:ext>
            </a:extLst>
          </p:cNvPr>
          <p:cNvPicPr>
            <a:picLocks noChangeAspect="1"/>
          </p:cNvPicPr>
          <p:nvPr/>
        </p:nvPicPr>
        <p:blipFill rotWithShape="1">
          <a:blip r:embed="rId3"/>
          <a:srcRect l="6271" r="5694" b="-675"/>
          <a:stretch/>
        </p:blipFill>
        <p:spPr>
          <a:xfrm>
            <a:off x="99248" y="1420297"/>
            <a:ext cx="5501337" cy="4215016"/>
          </a:xfrm>
          <a:prstGeom prst="rect">
            <a:avLst/>
          </a:prstGeom>
        </p:spPr>
      </p:pic>
      <p:pic>
        <p:nvPicPr>
          <p:cNvPr id="3" name="Picture 3" descr="Graphical user interface, text, application&#10;&#10;Description automatically generated">
            <a:extLst>
              <a:ext uri="{FF2B5EF4-FFF2-40B4-BE49-F238E27FC236}">
                <a16:creationId xmlns:a16="http://schemas.microsoft.com/office/drawing/2014/main" id="{A0ECFD2E-2896-41D0-AB88-17C423E67997}"/>
              </a:ext>
            </a:extLst>
          </p:cNvPr>
          <p:cNvPicPr>
            <a:picLocks noChangeAspect="1"/>
          </p:cNvPicPr>
          <p:nvPr/>
        </p:nvPicPr>
        <p:blipFill rotWithShape="1">
          <a:blip r:embed="rId4"/>
          <a:srcRect l="6240" r="3998" b="-337"/>
          <a:stretch/>
        </p:blipFill>
        <p:spPr>
          <a:xfrm>
            <a:off x="5750984" y="1420297"/>
            <a:ext cx="6338473" cy="4211441"/>
          </a:xfrm>
          <a:prstGeom prst="rect">
            <a:avLst/>
          </a:prstGeom>
        </p:spPr>
      </p:pic>
    </p:spTree>
    <p:extLst>
      <p:ext uri="{BB962C8B-B14F-4D97-AF65-F5344CB8AC3E}">
        <p14:creationId xmlns:p14="http://schemas.microsoft.com/office/powerpoint/2010/main" val="2215438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80852191-9C33-4DFE-8FD9-479F4A068966}"/>
              </a:ext>
            </a:extLst>
          </p:cNvPr>
          <p:cNvPicPr>
            <a:picLocks noChangeAspect="1"/>
          </p:cNvPicPr>
          <p:nvPr/>
        </p:nvPicPr>
        <p:blipFill rotWithShape="1">
          <a:blip r:embed="rId3"/>
          <a:srcRect t="1783" r="1" b="1"/>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209082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EDCF7-1C2F-4CE2-9AD9-8F986E8FC5AC}"/>
              </a:ext>
            </a:extLst>
          </p:cNvPr>
          <p:cNvSpPr>
            <a:spLocks noGrp="1"/>
          </p:cNvSpPr>
          <p:nvPr>
            <p:ph type="title"/>
          </p:nvPr>
        </p:nvSpPr>
        <p:spPr>
          <a:xfrm>
            <a:off x="576072" y="238539"/>
            <a:ext cx="11018520" cy="1434415"/>
          </a:xfrm>
        </p:spPr>
        <p:txBody>
          <a:bodyPr anchor="b">
            <a:normAutofit/>
          </a:bodyPr>
          <a:lstStyle/>
          <a:p>
            <a:r>
              <a:rPr lang="en-US" sz="7200"/>
              <a:t>Random forest</a:t>
            </a:r>
          </a:p>
        </p:txBody>
      </p:sp>
      <p:sp>
        <p:nvSpPr>
          <p:cNvPr id="3" name="Content Placeholder 2">
            <a:extLst>
              <a:ext uri="{FF2B5EF4-FFF2-40B4-BE49-F238E27FC236}">
                <a16:creationId xmlns:a16="http://schemas.microsoft.com/office/drawing/2014/main" id="{65517796-EEDA-4F04-B15C-C3571A61E2AE}"/>
              </a:ext>
            </a:extLst>
          </p:cNvPr>
          <p:cNvSpPr>
            <a:spLocks noGrp="1"/>
          </p:cNvSpPr>
          <p:nvPr>
            <p:ph idx="1"/>
          </p:nvPr>
        </p:nvSpPr>
        <p:spPr>
          <a:xfrm>
            <a:off x="583077" y="1722066"/>
            <a:ext cx="6702968" cy="5145755"/>
          </a:xfrm>
        </p:spPr>
        <p:txBody>
          <a:bodyPr vert="horz" lIns="91440" tIns="45720" rIns="91440" bIns="45720" rtlCol="0" anchor="t">
            <a:normAutofit/>
          </a:bodyPr>
          <a:lstStyle/>
          <a:p>
            <a:pPr marL="0" indent="0">
              <a:lnSpc>
                <a:spcPct val="100000"/>
              </a:lnSpc>
              <a:buNone/>
            </a:pPr>
            <a:endParaRPr lang="en-US" sz="2600" dirty="0"/>
          </a:p>
          <a:p>
            <a:pPr>
              <a:lnSpc>
                <a:spcPct val="100000"/>
              </a:lnSpc>
            </a:pPr>
            <a:r>
              <a:rPr lang="en-US" dirty="0">
                <a:ea typeface="+mn-lt"/>
                <a:cs typeface="+mn-lt"/>
              </a:rPr>
              <a:t></a:t>
            </a:r>
            <a:r>
              <a:rPr lang="en-US" dirty="0">
                <a:latin typeface="Tahoma"/>
                <a:ea typeface="+mn-lt"/>
                <a:cs typeface="+mn-lt"/>
              </a:rPr>
              <a:t>Random forest algorithm is a supervised classification algorithm.</a:t>
            </a:r>
            <a:endParaRPr lang="en-US" dirty="0"/>
          </a:p>
          <a:p>
            <a:pPr>
              <a:lnSpc>
                <a:spcPct val="100000"/>
              </a:lnSpc>
            </a:pPr>
            <a:r>
              <a:rPr lang="en-US" dirty="0">
                <a:latin typeface="Tahoma"/>
                <a:ea typeface="+mn-lt"/>
                <a:cs typeface="+mn-lt"/>
              </a:rPr>
              <a:t> More trees in the forest the more </a:t>
            </a:r>
            <a:endParaRPr lang="en-US" dirty="0">
              <a:latin typeface="The Hand"/>
              <a:ea typeface="+mn-lt"/>
              <a:cs typeface="+mn-lt"/>
            </a:endParaRPr>
          </a:p>
          <a:p>
            <a:pPr marL="0" indent="0">
              <a:lnSpc>
                <a:spcPct val="100000"/>
              </a:lnSpc>
              <a:buNone/>
            </a:pPr>
            <a:r>
              <a:rPr lang="en-US" dirty="0">
                <a:latin typeface="Tahoma"/>
                <a:ea typeface="+mn-lt"/>
                <a:cs typeface="+mn-lt"/>
              </a:rPr>
              <a:t>robust the forest looks like. </a:t>
            </a:r>
            <a:endParaRPr lang="en-US" dirty="0">
              <a:latin typeface="The Hand"/>
              <a:ea typeface="+mn-lt"/>
              <a:cs typeface="+mn-lt"/>
            </a:endParaRPr>
          </a:p>
          <a:p>
            <a:pPr marL="0" indent="0">
              <a:lnSpc>
                <a:spcPct val="100000"/>
              </a:lnSpc>
              <a:buNone/>
            </a:pPr>
            <a:r>
              <a:rPr lang="en-US" dirty="0">
                <a:latin typeface="Tahoma"/>
                <a:ea typeface="+mn-lt"/>
                <a:cs typeface="+mn-lt"/>
              </a:rPr>
              <a:t>Same way in random forest classifier, the higher the number of trees in the forest gives the high accuracy results.</a:t>
            </a:r>
            <a:endParaRPr lang="en-US" dirty="0"/>
          </a:p>
        </p:txBody>
      </p:sp>
      <p:pic>
        <p:nvPicPr>
          <p:cNvPr id="4" name="Picture 4">
            <a:extLst>
              <a:ext uri="{FF2B5EF4-FFF2-40B4-BE49-F238E27FC236}">
                <a16:creationId xmlns:a16="http://schemas.microsoft.com/office/drawing/2014/main" id="{6595BD16-5651-438D-84EA-20E2C1AEC804}"/>
              </a:ext>
            </a:extLst>
          </p:cNvPr>
          <p:cNvPicPr>
            <a:picLocks noChangeAspect="1"/>
          </p:cNvPicPr>
          <p:nvPr/>
        </p:nvPicPr>
        <p:blipFill rotWithShape="1">
          <a:blip r:embed="rId3"/>
          <a:srcRect l="10204" r="7108" b="1"/>
          <a:stretch/>
        </p:blipFill>
        <p:spPr>
          <a:xfrm>
            <a:off x="7986943" y="2136017"/>
            <a:ext cx="3941064" cy="4096512"/>
          </a:xfrm>
          <a:prstGeom prst="rect">
            <a:avLst/>
          </a:prstGeom>
          <a:blipFill>
            <a:blip r:embed="rId2"/>
            <a:tile tx="0" ty="0" sx="100000" sy="100000" flip="none" algn="tl"/>
          </a:blipFill>
        </p:spPr>
      </p:pic>
    </p:spTree>
    <p:extLst>
      <p:ext uri="{BB962C8B-B14F-4D97-AF65-F5344CB8AC3E}">
        <p14:creationId xmlns:p14="http://schemas.microsoft.com/office/powerpoint/2010/main" val="1992432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CF16CA7E-2F07-4670-A11D-EB412AC41733}"/>
              </a:ext>
            </a:extLst>
          </p:cNvPr>
          <p:cNvPicPr>
            <a:picLocks noChangeAspect="1"/>
          </p:cNvPicPr>
          <p:nvPr/>
        </p:nvPicPr>
        <p:blipFill>
          <a:blip r:embed="rId3"/>
          <a:stretch>
            <a:fillRect/>
          </a:stretch>
        </p:blipFill>
        <p:spPr>
          <a:xfrm>
            <a:off x="5819776" y="89115"/>
            <a:ext cx="6219823" cy="5929676"/>
          </a:xfrm>
          <a:prstGeom prst="rect">
            <a:avLst/>
          </a:prstGeom>
        </p:spPr>
      </p:pic>
      <p:sp>
        <p:nvSpPr>
          <p:cNvPr id="7" name="Content Placeholder 6">
            <a:extLst>
              <a:ext uri="{FF2B5EF4-FFF2-40B4-BE49-F238E27FC236}">
                <a16:creationId xmlns:a16="http://schemas.microsoft.com/office/drawing/2014/main" id="{86A8CDFF-701E-4CF5-8D73-B41AD3AF88A4}"/>
              </a:ext>
            </a:extLst>
          </p:cNvPr>
          <p:cNvSpPr>
            <a:spLocks noGrp="1"/>
          </p:cNvSpPr>
          <p:nvPr>
            <p:ph idx="1"/>
          </p:nvPr>
        </p:nvSpPr>
        <p:spPr>
          <a:xfrm>
            <a:off x="481489" y="548640"/>
            <a:ext cx="4445985" cy="6122098"/>
          </a:xfrm>
        </p:spPr>
        <p:txBody>
          <a:bodyPr>
            <a:normAutofit/>
          </a:bodyPr>
          <a:lstStyle/>
          <a:p>
            <a:r>
              <a:rPr lang="en-US" b="1">
                <a:latin typeface="Arial Black"/>
              </a:rPr>
              <a:t>How does the algorithm work?</a:t>
            </a:r>
            <a:endParaRPr lang="en-US">
              <a:latin typeface="Arial Black"/>
            </a:endParaRPr>
          </a:p>
          <a:p>
            <a:r>
              <a:rPr lang="en-US">
                <a:latin typeface="Tahoma"/>
                <a:ea typeface="+mn-lt"/>
                <a:cs typeface="+mn-lt"/>
              </a:rPr>
              <a:t>It works in four steps:</a:t>
            </a:r>
            <a:endParaRPr lang="en-US">
              <a:latin typeface="Tahoma"/>
              <a:ea typeface="Tahoma"/>
              <a:cs typeface="Tahoma"/>
            </a:endParaRPr>
          </a:p>
          <a:p>
            <a:r>
              <a:rPr lang="en-US">
                <a:latin typeface="Tahoma"/>
                <a:ea typeface="+mn-lt"/>
                <a:cs typeface="+mn-lt"/>
              </a:rPr>
              <a:t>Select random samples from a given dataset.</a:t>
            </a:r>
            <a:endParaRPr lang="en-US">
              <a:latin typeface="Tahoma"/>
              <a:ea typeface="Tahoma"/>
              <a:cs typeface="Tahoma"/>
            </a:endParaRPr>
          </a:p>
          <a:p>
            <a:r>
              <a:rPr lang="en-US">
                <a:latin typeface="Tahoma"/>
                <a:ea typeface="+mn-lt"/>
                <a:cs typeface="+mn-lt"/>
              </a:rPr>
              <a:t>Construct a decision tree for each sample and get a prediction result from each decision tree.</a:t>
            </a:r>
            <a:endParaRPr lang="en-US">
              <a:latin typeface="Tahoma"/>
              <a:ea typeface="Tahoma"/>
              <a:cs typeface="Tahoma"/>
            </a:endParaRPr>
          </a:p>
          <a:p>
            <a:r>
              <a:rPr lang="en-US">
                <a:latin typeface="Tahoma"/>
                <a:ea typeface="+mn-lt"/>
                <a:cs typeface="+mn-lt"/>
              </a:rPr>
              <a:t>Perform a vote for each predicted result.</a:t>
            </a:r>
            <a:endParaRPr lang="en-US">
              <a:latin typeface="Tahoma"/>
              <a:ea typeface="Tahoma"/>
              <a:cs typeface="Tahoma"/>
            </a:endParaRPr>
          </a:p>
          <a:p>
            <a:r>
              <a:rPr lang="en-US">
                <a:latin typeface="Tahoma"/>
                <a:ea typeface="+mn-lt"/>
                <a:cs typeface="+mn-lt"/>
              </a:rPr>
              <a:t>Select the prediction result with the most votes as the final prediction</a:t>
            </a:r>
            <a:endParaRPr lang="en-US">
              <a:latin typeface="Tahoma"/>
              <a:ea typeface="Tahoma"/>
              <a:cs typeface="Tahoma"/>
            </a:endParaRPr>
          </a:p>
          <a:p>
            <a:endParaRPr lang="en-US">
              <a:latin typeface="Tahoma"/>
              <a:ea typeface="Tahoma"/>
              <a:cs typeface="Tahoma"/>
            </a:endParaRPr>
          </a:p>
        </p:txBody>
      </p:sp>
      <p:sp>
        <p:nvSpPr>
          <p:cNvPr id="9" name="TextBox 8">
            <a:extLst>
              <a:ext uri="{FF2B5EF4-FFF2-40B4-BE49-F238E27FC236}">
                <a16:creationId xmlns:a16="http://schemas.microsoft.com/office/drawing/2014/main" id="{C57AD94C-3B43-4118-A4F0-96C697C2E631}"/>
              </a:ext>
            </a:extLst>
          </p:cNvPr>
          <p:cNvSpPr txBox="1"/>
          <p:nvPr/>
        </p:nvSpPr>
        <p:spPr>
          <a:xfrm>
            <a:off x="5462588" y="6022180"/>
            <a:ext cx="89344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Arial Black"/>
              </a:rPr>
              <a:t> random  forest algorithm</a:t>
            </a:r>
          </a:p>
        </p:txBody>
      </p:sp>
    </p:spTree>
    <p:extLst>
      <p:ext uri="{BB962C8B-B14F-4D97-AF65-F5344CB8AC3E}">
        <p14:creationId xmlns:p14="http://schemas.microsoft.com/office/powerpoint/2010/main" val="2976458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337E40FF-D717-42ED-99F0-21FEBB786071}"/>
              </a:ext>
            </a:extLst>
          </p:cNvPr>
          <p:cNvPicPr>
            <a:picLocks noChangeAspect="1"/>
          </p:cNvPicPr>
          <p:nvPr/>
        </p:nvPicPr>
        <p:blipFill>
          <a:blip r:embed="rId3"/>
          <a:stretch>
            <a:fillRect/>
          </a:stretch>
        </p:blipFill>
        <p:spPr>
          <a:xfrm>
            <a:off x="-4762" y="323396"/>
            <a:ext cx="12196762" cy="6388689"/>
          </a:xfrm>
          <a:prstGeom prst="rect">
            <a:avLst/>
          </a:prstGeom>
        </p:spPr>
      </p:pic>
    </p:spTree>
    <p:extLst>
      <p:ext uri="{BB962C8B-B14F-4D97-AF65-F5344CB8AC3E}">
        <p14:creationId xmlns:p14="http://schemas.microsoft.com/office/powerpoint/2010/main" val="4204066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2" descr="Graphical user interface, text&#10;&#10;Description automatically generated">
            <a:extLst>
              <a:ext uri="{FF2B5EF4-FFF2-40B4-BE49-F238E27FC236}">
                <a16:creationId xmlns:a16="http://schemas.microsoft.com/office/drawing/2014/main" id="{90A25072-F04F-4D33-B562-975BCB9A251D}"/>
              </a:ext>
            </a:extLst>
          </p:cNvPr>
          <p:cNvPicPr>
            <a:picLocks noChangeAspect="1"/>
          </p:cNvPicPr>
          <p:nvPr/>
        </p:nvPicPr>
        <p:blipFill>
          <a:blip r:embed="rId3"/>
          <a:stretch>
            <a:fillRect/>
          </a:stretch>
        </p:blipFill>
        <p:spPr>
          <a:xfrm>
            <a:off x="-97630" y="3454"/>
            <a:ext cx="12065792" cy="6839187"/>
          </a:xfrm>
          <a:prstGeom prst="rect">
            <a:avLst/>
          </a:prstGeom>
        </p:spPr>
      </p:pic>
    </p:spTree>
    <p:extLst>
      <p:ext uri="{BB962C8B-B14F-4D97-AF65-F5344CB8AC3E}">
        <p14:creationId xmlns:p14="http://schemas.microsoft.com/office/powerpoint/2010/main" val="796070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F3D72C3-015E-4745-A5D7-5269D301E21F}"/>
              </a:ext>
            </a:extLst>
          </p:cNvPr>
          <p:cNvPicPr>
            <a:picLocks noChangeAspect="1"/>
          </p:cNvPicPr>
          <p:nvPr/>
        </p:nvPicPr>
        <p:blipFill rotWithShape="1">
          <a:blip r:embed="rId3"/>
          <a:srcRect r="1" b="1784"/>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487530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ABC8E-6982-4126-A918-A042AED42AD5}"/>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CECC7251-AD65-4BD6-B8D5-1909F6BD0BCA}"/>
              </a:ext>
            </a:extLst>
          </p:cNvPr>
          <p:cNvSpPr>
            <a:spLocks noGrp="1"/>
          </p:cNvSpPr>
          <p:nvPr>
            <p:ph idx="1"/>
          </p:nvPr>
        </p:nvSpPr>
        <p:spPr>
          <a:xfrm>
            <a:off x="838200" y="1822228"/>
            <a:ext cx="10515600" cy="4752022"/>
          </a:xfrm>
        </p:spPr>
        <p:txBody>
          <a:bodyPr vert="horz" lIns="91440" tIns="45720" rIns="91440" bIns="45720" rtlCol="0" anchor="t">
            <a:noAutofit/>
          </a:bodyPr>
          <a:lstStyle/>
          <a:p>
            <a:pPr marL="0" indent="0">
              <a:buNone/>
            </a:pPr>
            <a:r>
              <a:rPr lang="en-US" sz="3600" dirty="0">
                <a:latin typeface="Sylfaen"/>
              </a:rPr>
              <a:t>the project predicting employee attrition I conclude that Attrition cannot be removed but it can be reduced . If initiative is taken towards this steps ,as per the recommendation of this </a:t>
            </a:r>
            <a:r>
              <a:rPr lang="en-US" sz="3600" dirty="0" err="1">
                <a:latin typeface="Sylfaen"/>
              </a:rPr>
              <a:t>research,then</a:t>
            </a:r>
            <a:r>
              <a:rPr lang="en-US" sz="3600" dirty="0">
                <a:latin typeface="Sylfaen"/>
              </a:rPr>
              <a:t> the attrition rate can be lowered ,so that the expenditures towards hiring and training an new joiner which exceeds the cost of retaining an employee can be drastically brought down</a:t>
            </a:r>
          </a:p>
          <a:p>
            <a:pPr marL="0" indent="0">
              <a:buNone/>
            </a:pPr>
            <a:endParaRPr lang="en-US" sz="3600" dirty="0">
              <a:latin typeface="Sylfaen"/>
            </a:endParaRPr>
          </a:p>
          <a:p>
            <a:pPr marL="0" indent="0">
              <a:buNone/>
            </a:pPr>
            <a:endParaRPr lang="en-US" sz="3600" dirty="0">
              <a:latin typeface="Sylfaen"/>
            </a:endParaRPr>
          </a:p>
          <a:p>
            <a:pPr marL="0" indent="0">
              <a:buNone/>
            </a:pPr>
            <a:endParaRPr lang="en-US" sz="3600" dirty="0">
              <a:latin typeface="Sylfaen"/>
            </a:endParaRPr>
          </a:p>
          <a:p>
            <a:pPr marL="0" indent="0">
              <a:buNone/>
            </a:pPr>
            <a:endParaRPr lang="en-US" sz="3600" dirty="0"/>
          </a:p>
        </p:txBody>
      </p:sp>
    </p:spTree>
    <p:extLst>
      <p:ext uri="{BB962C8B-B14F-4D97-AF65-F5344CB8AC3E}">
        <p14:creationId xmlns:p14="http://schemas.microsoft.com/office/powerpoint/2010/main" val="2328158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BDF4C-154D-4371-807F-A4CC817C81A4}"/>
              </a:ext>
            </a:extLst>
          </p:cNvPr>
          <p:cNvSpPr>
            <a:spLocks noGrp="1"/>
          </p:cNvSpPr>
          <p:nvPr>
            <p:ph type="title"/>
          </p:nvPr>
        </p:nvSpPr>
        <p:spPr>
          <a:xfrm>
            <a:off x="4937929" y="-157649"/>
            <a:ext cx="7521110" cy="2555662"/>
          </a:xfrm>
        </p:spPr>
        <p:txBody>
          <a:bodyPr anchor="b">
            <a:normAutofit/>
          </a:bodyPr>
          <a:lstStyle/>
          <a:p>
            <a:pPr>
              <a:lnSpc>
                <a:spcPct val="90000"/>
              </a:lnSpc>
            </a:pPr>
            <a:r>
              <a:rPr lang="en-US" sz="4500" dirty="0"/>
              <a:t>Predicting Employee</a:t>
            </a:r>
            <a:br>
              <a:rPr lang="en-US" sz="4500" dirty="0"/>
            </a:br>
            <a:r>
              <a:rPr lang="en-US" sz="4500" dirty="0"/>
              <a:t>Attrition using random forest</a:t>
            </a:r>
          </a:p>
        </p:txBody>
      </p:sp>
      <p:sp>
        <p:nvSpPr>
          <p:cNvPr id="3" name="Content Placeholder 2">
            <a:extLst>
              <a:ext uri="{FF2B5EF4-FFF2-40B4-BE49-F238E27FC236}">
                <a16:creationId xmlns:a16="http://schemas.microsoft.com/office/drawing/2014/main" id="{16FE2286-4B50-469A-A576-13A85B6AEB35}"/>
              </a:ext>
            </a:extLst>
          </p:cNvPr>
          <p:cNvSpPr>
            <a:spLocks noGrp="1"/>
          </p:cNvSpPr>
          <p:nvPr>
            <p:ph idx="1"/>
          </p:nvPr>
        </p:nvSpPr>
        <p:spPr>
          <a:xfrm>
            <a:off x="5099325" y="2767480"/>
            <a:ext cx="6239204" cy="6579487"/>
          </a:xfrm>
          <a:noFill/>
        </p:spPr>
        <p:txBody>
          <a:bodyPr vert="horz" lIns="91440" tIns="45720" rIns="91440" bIns="45720" rtlCol="0" anchor="t">
            <a:normAutofit/>
          </a:bodyPr>
          <a:lstStyle/>
          <a:p>
            <a:pPr marL="0" indent="0">
              <a:lnSpc>
                <a:spcPct val="100000"/>
              </a:lnSpc>
              <a:buNone/>
            </a:pPr>
            <a:r>
              <a:rPr lang="en-US" sz="1800" u="sng" dirty="0">
                <a:latin typeface="Times New Roman" panose="02020603050405020304" pitchFamily="18" charset="0"/>
                <a:cs typeface="Times New Roman" panose="02020603050405020304" pitchFamily="18" charset="0"/>
              </a:rPr>
              <a:t>TEAM NO: CSE 035</a:t>
            </a:r>
          </a:p>
          <a:p>
            <a:pPr marL="0" indent="0">
              <a:lnSpc>
                <a:spcPct val="100000"/>
              </a:lnSpc>
              <a:buNone/>
            </a:pPr>
            <a:r>
              <a:rPr lang="en-US" sz="1800" u="sng" dirty="0">
                <a:latin typeface="Times New Roman" panose="02020603050405020304" pitchFamily="18" charset="0"/>
                <a:cs typeface="Times New Roman" panose="02020603050405020304" pitchFamily="18" charset="0"/>
              </a:rPr>
              <a:t>Submitted by</a:t>
            </a:r>
            <a:endParaRPr lang="en-US" sz="1800" dirty="0">
              <a:latin typeface="Times New Roman" panose="02020603050405020304" pitchFamily="18" charset="0"/>
              <a:cs typeface="Times New Roman" panose="02020603050405020304" pitchFamily="18" charset="0"/>
            </a:endParaRPr>
          </a:p>
          <a:p>
            <a:pPr lvl="1">
              <a:lnSpc>
                <a:spcPct val="100000"/>
              </a:lnSpc>
            </a:pPr>
            <a:r>
              <a:rPr lang="en-US" sz="2000" b="1" dirty="0">
                <a:latin typeface="Times New Roman" panose="02020603050405020304" pitchFamily="18" charset="0"/>
                <a:cs typeface="Times New Roman" panose="02020603050405020304" pitchFamily="18" charset="0"/>
              </a:rPr>
              <a:t>Manasa</a:t>
            </a:r>
          </a:p>
          <a:p>
            <a:pPr lvl="1">
              <a:lnSpc>
                <a:spcPct val="100000"/>
              </a:lnSpc>
            </a:pPr>
            <a:r>
              <a:rPr lang="en-US" sz="2000" b="1" dirty="0">
                <a:latin typeface="Times New Roman" panose="02020603050405020304" pitchFamily="18" charset="0"/>
                <a:cs typeface="Times New Roman" panose="02020603050405020304" pitchFamily="18" charset="0"/>
              </a:rPr>
              <a:t>Anjali</a:t>
            </a:r>
          </a:p>
          <a:p>
            <a:pPr lvl="1">
              <a:lnSpc>
                <a:spcPct val="100000"/>
              </a:lnSpc>
            </a:pPr>
            <a:r>
              <a:rPr lang="en-US" sz="2000" b="1" dirty="0">
                <a:latin typeface="Times New Roman" panose="02020603050405020304" pitchFamily="18" charset="0"/>
                <a:cs typeface="Times New Roman" panose="02020603050405020304" pitchFamily="18" charset="0"/>
              </a:rPr>
              <a:t>Sai Priya</a:t>
            </a:r>
          </a:p>
          <a:p>
            <a:pPr lvl="1">
              <a:lnSpc>
                <a:spcPct val="100000"/>
              </a:lnSpc>
            </a:pPr>
            <a:r>
              <a:rPr lang="en-US" sz="2000" b="1" dirty="0">
                <a:latin typeface="Times New Roman" panose="02020603050405020304" pitchFamily="18" charset="0"/>
                <a:cs typeface="Times New Roman" panose="02020603050405020304" pitchFamily="18" charset="0"/>
              </a:rPr>
              <a:t>Devika</a:t>
            </a:r>
            <a:br>
              <a:rPr lang="en-US" sz="2000" b="1" dirty="0">
                <a:latin typeface="Arial Black"/>
              </a:rPr>
            </a:br>
            <a:endParaRPr lang="en-US" sz="2000" b="1" dirty="0">
              <a:latin typeface="Arial Black"/>
            </a:endParaRPr>
          </a:p>
        </p:txBody>
      </p:sp>
      <p:pic>
        <p:nvPicPr>
          <p:cNvPr id="4" name="Picture 4">
            <a:extLst>
              <a:ext uri="{FF2B5EF4-FFF2-40B4-BE49-F238E27FC236}">
                <a16:creationId xmlns:a16="http://schemas.microsoft.com/office/drawing/2014/main" id="{8ABA9601-7239-4E3A-9C2B-9625A2AFA7C9}"/>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4748" r="40260" b="-1"/>
          <a:stretch/>
        </p:blipFill>
        <p:spPr>
          <a:xfrm>
            <a:off x="59595"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5" name="TextBox 4">
            <a:extLst>
              <a:ext uri="{FF2B5EF4-FFF2-40B4-BE49-F238E27FC236}">
                <a16:creationId xmlns:a16="http://schemas.microsoft.com/office/drawing/2014/main" id="{DDE51AB6-0D9A-4A6A-BDB0-53D760B70657}"/>
              </a:ext>
            </a:extLst>
          </p:cNvPr>
          <p:cNvSpPr txBox="1"/>
          <p:nvPr/>
        </p:nvSpPr>
        <p:spPr>
          <a:xfrm>
            <a:off x="10862789" y="6657945"/>
            <a:ext cx="1329210"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3338037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5409C1-90C8-47D7-AB45-A5E99F98A065}"/>
              </a:ext>
            </a:extLst>
          </p:cNvPr>
          <p:cNvSpPr>
            <a:spLocks noGrp="1"/>
          </p:cNvSpPr>
          <p:nvPr>
            <p:ph type="ctrTitle"/>
          </p:nvPr>
        </p:nvSpPr>
        <p:spPr/>
        <p:txBody>
          <a:bodyPr/>
          <a:lstStyle/>
          <a:p>
            <a:r>
              <a:rPr lang="en-US" dirty="0"/>
              <a:t>THANK</a:t>
            </a:r>
            <a:endParaRPr lang="en-IN" dirty="0"/>
          </a:p>
        </p:txBody>
      </p:sp>
      <p:sp>
        <p:nvSpPr>
          <p:cNvPr id="5" name="Subtitle 4">
            <a:extLst>
              <a:ext uri="{FF2B5EF4-FFF2-40B4-BE49-F238E27FC236}">
                <a16:creationId xmlns:a16="http://schemas.microsoft.com/office/drawing/2014/main" id="{DE2A6CF1-F92D-42B7-9C05-D889290FC76B}"/>
              </a:ext>
            </a:extLst>
          </p:cNvPr>
          <p:cNvSpPr>
            <a:spLocks noGrp="1"/>
          </p:cNvSpPr>
          <p:nvPr>
            <p:ph type="subTitle" idx="1"/>
          </p:nvPr>
        </p:nvSpPr>
        <p:spPr/>
        <p:txBody>
          <a:bodyPr>
            <a:normAutofit/>
          </a:bodyPr>
          <a:lstStyle/>
          <a:p>
            <a:r>
              <a:rPr lang="en-US" sz="5400" dirty="0"/>
              <a:t>YOU</a:t>
            </a:r>
            <a:endParaRPr lang="en-IN" sz="5400" dirty="0"/>
          </a:p>
        </p:txBody>
      </p:sp>
    </p:spTree>
    <p:extLst>
      <p:ext uri="{BB962C8B-B14F-4D97-AF65-F5344CB8AC3E}">
        <p14:creationId xmlns:p14="http://schemas.microsoft.com/office/powerpoint/2010/main" val="2247208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D337C-632B-46E4-9441-2BD8C1BB24C3}"/>
              </a:ext>
            </a:extLst>
          </p:cNvPr>
          <p:cNvSpPr>
            <a:spLocks noGrp="1"/>
          </p:cNvSpPr>
          <p:nvPr>
            <p:ph type="title"/>
          </p:nvPr>
        </p:nvSpPr>
        <p:spPr>
          <a:xfrm>
            <a:off x="838200" y="227542"/>
            <a:ext cx="10515600" cy="1325563"/>
          </a:xfrm>
        </p:spPr>
        <p:txBody>
          <a:bodyPr/>
          <a:lstStyle/>
          <a:p>
            <a:r>
              <a:rPr lang="en-US"/>
              <a:t>What is Employee attrition</a:t>
            </a:r>
          </a:p>
        </p:txBody>
      </p:sp>
      <p:pic>
        <p:nvPicPr>
          <p:cNvPr id="6" name="Picture 6" descr="A picture containing text&#10;&#10;Description automatically generated">
            <a:extLst>
              <a:ext uri="{FF2B5EF4-FFF2-40B4-BE49-F238E27FC236}">
                <a16:creationId xmlns:a16="http://schemas.microsoft.com/office/drawing/2014/main" id="{906BDAE6-4FE8-43E4-A7A5-28CCCFFD0AA2}"/>
              </a:ext>
            </a:extLst>
          </p:cNvPr>
          <p:cNvPicPr>
            <a:picLocks noGrp="1" noChangeAspect="1"/>
          </p:cNvPicPr>
          <p:nvPr>
            <p:ph idx="1"/>
          </p:nvPr>
        </p:nvPicPr>
        <p:blipFill>
          <a:blip r:embed="rId3"/>
          <a:stretch>
            <a:fillRect/>
          </a:stretch>
        </p:blipFill>
        <p:spPr>
          <a:xfrm>
            <a:off x="3238500" y="2787650"/>
            <a:ext cx="5715000" cy="2857500"/>
          </a:xfrm>
        </p:spPr>
      </p:pic>
      <p:sp>
        <p:nvSpPr>
          <p:cNvPr id="9" name="TextBox 8">
            <a:extLst>
              <a:ext uri="{FF2B5EF4-FFF2-40B4-BE49-F238E27FC236}">
                <a16:creationId xmlns:a16="http://schemas.microsoft.com/office/drawing/2014/main" id="{18E295A7-E0CF-4D1E-81E8-2F742FFF79E2}"/>
              </a:ext>
            </a:extLst>
          </p:cNvPr>
          <p:cNvSpPr txBox="1"/>
          <p:nvPr/>
        </p:nvSpPr>
        <p:spPr>
          <a:xfrm>
            <a:off x="422121" y="1842162"/>
            <a:ext cx="3790950"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a:solidFill>
                  <a:schemeClr val="tx1">
                    <a:lumMod val="95000"/>
                    <a:lumOff val="5000"/>
                  </a:schemeClr>
                </a:solidFill>
                <a:latin typeface="Consolas"/>
              </a:rPr>
              <a:t>Employee</a:t>
            </a:r>
            <a:r>
              <a:rPr lang="en-US" sz="2400" i="1">
                <a:solidFill>
                  <a:schemeClr val="tx1">
                    <a:lumMod val="95000"/>
                    <a:lumOff val="5000"/>
                  </a:schemeClr>
                </a:solidFill>
                <a:latin typeface="Consolas"/>
                <a:ea typeface="+mn-lt"/>
                <a:cs typeface="+mn-lt"/>
              </a:rPr>
              <a:t> Attrition is the gradual reduction in staff numbers that occurs as employees retire or resign and are not replaced. Employee attrition can be costly for businesses. The company loses employee productivity, and employee knowledge</a:t>
            </a:r>
            <a:r>
              <a:rPr lang="en-US" sz="1100">
                <a:latin typeface="Consolas"/>
                <a:ea typeface="+mn-lt"/>
                <a:cs typeface="+mn-lt"/>
              </a:rPr>
              <a:t>.</a:t>
            </a:r>
            <a:endParaRPr lang="en-US" sz="1100">
              <a:latin typeface="Consolas"/>
            </a:endParaRPr>
          </a:p>
        </p:txBody>
      </p:sp>
    </p:spTree>
    <p:extLst>
      <p:ext uri="{BB962C8B-B14F-4D97-AF65-F5344CB8AC3E}">
        <p14:creationId xmlns:p14="http://schemas.microsoft.com/office/powerpoint/2010/main" val="1049231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C81B-C872-400C-B873-98A81023E8B8}"/>
              </a:ext>
            </a:extLst>
          </p:cNvPr>
          <p:cNvSpPr>
            <a:spLocks noGrp="1"/>
          </p:cNvSpPr>
          <p:nvPr>
            <p:ph type="title"/>
          </p:nvPr>
        </p:nvSpPr>
        <p:spPr>
          <a:xfrm>
            <a:off x="-88716" y="593387"/>
            <a:ext cx="4142375" cy="5630584"/>
          </a:xfrm>
        </p:spPr>
        <p:txBody>
          <a:bodyPr anchor="ctr">
            <a:normAutofit/>
          </a:bodyPr>
          <a:lstStyle/>
          <a:p>
            <a:r>
              <a:rPr lang="en-US" sz="6000" dirty="0"/>
              <a:t>DATA SOURCE</a:t>
            </a:r>
          </a:p>
        </p:txBody>
      </p:sp>
      <p:graphicFrame>
        <p:nvGraphicFramePr>
          <p:cNvPr id="5" name="Content Placeholder 2">
            <a:extLst>
              <a:ext uri="{FF2B5EF4-FFF2-40B4-BE49-F238E27FC236}">
                <a16:creationId xmlns:a16="http://schemas.microsoft.com/office/drawing/2014/main" id="{452A18FC-060A-47F5-8A4C-50DE7888E383}"/>
              </a:ext>
            </a:extLst>
          </p:cNvPr>
          <p:cNvGraphicFramePr>
            <a:graphicFrameLocks noGrp="1"/>
          </p:cNvGraphicFramePr>
          <p:nvPr>
            <p:ph idx="1"/>
            <p:extLst>
              <p:ext uri="{D42A27DB-BD31-4B8C-83A1-F6EECF244321}">
                <p14:modId xmlns:p14="http://schemas.microsoft.com/office/powerpoint/2010/main" val="1673252799"/>
              </p:ext>
            </p:extLst>
          </p:nvPr>
        </p:nvGraphicFramePr>
        <p:xfrm>
          <a:off x="4874236" y="69321"/>
          <a:ext cx="6900512" cy="65719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9129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AD84E-B7F8-49F3-8483-DFF9A10C1255}"/>
              </a:ext>
            </a:extLst>
          </p:cNvPr>
          <p:cNvSpPr>
            <a:spLocks noGrp="1"/>
          </p:cNvSpPr>
          <p:nvPr>
            <p:ph type="title"/>
          </p:nvPr>
        </p:nvSpPr>
        <p:spPr>
          <a:xfrm>
            <a:off x="658283" y="-566208"/>
            <a:ext cx="10515600" cy="3124729"/>
          </a:xfrm>
        </p:spPr>
        <p:txBody>
          <a:bodyPr vert="horz" lIns="91440" tIns="45720" rIns="91440" bIns="45720" rtlCol="0" anchor="b">
            <a:normAutofit/>
          </a:bodyPr>
          <a:lstStyle/>
          <a:p>
            <a:pPr marL="285750" indent="-285750"/>
            <a:r>
              <a:rPr lang="en-US" sz="6600">
                <a:solidFill>
                  <a:schemeClr val="tx1">
                    <a:lumMod val="95000"/>
                    <a:lumOff val="5000"/>
                  </a:schemeClr>
                </a:solidFill>
              </a:rPr>
              <a:t>Describe the</a:t>
            </a:r>
            <a:r>
              <a:rPr lang="en-US" sz="6600">
                <a:solidFill>
                  <a:schemeClr val="accent1"/>
                </a:solidFill>
              </a:rPr>
              <a:t> </a:t>
            </a:r>
            <a:r>
              <a:rPr lang="en-US" sz="6600">
                <a:solidFill>
                  <a:schemeClr val="tx1">
                    <a:lumMod val="95000"/>
                    <a:lumOff val="5000"/>
                  </a:schemeClr>
                </a:solidFill>
              </a:rPr>
              <a:t>dataset</a:t>
            </a:r>
          </a:p>
          <a:p>
            <a:endParaRPr lang="en-US" sz="8200">
              <a:solidFill>
                <a:schemeClr val="accent1"/>
              </a:solidFill>
            </a:endParaRPr>
          </a:p>
        </p:txBody>
      </p:sp>
      <p:sp>
        <p:nvSpPr>
          <p:cNvPr id="3" name="Content Placeholder 2">
            <a:extLst>
              <a:ext uri="{FF2B5EF4-FFF2-40B4-BE49-F238E27FC236}">
                <a16:creationId xmlns:a16="http://schemas.microsoft.com/office/drawing/2014/main" id="{F045D4F5-539D-46FA-BF92-CC20302F236A}"/>
              </a:ext>
            </a:extLst>
          </p:cNvPr>
          <p:cNvSpPr>
            <a:spLocks noGrp="1"/>
          </p:cNvSpPr>
          <p:nvPr>
            <p:ph sz="half" idx="1"/>
          </p:nvPr>
        </p:nvSpPr>
        <p:spPr/>
        <p:txBody>
          <a:bodyPr vert="horz" lIns="91440" tIns="45720" rIns="91440" bIns="45720" rtlCol="0">
            <a:normAutofit/>
          </a:bodyPr>
          <a:lstStyle/>
          <a:p>
            <a:pPr marL="0" indent="0">
              <a:buNone/>
            </a:pPr>
            <a:r>
              <a:rPr lang="en-US" sz="2800"/>
              <a:t> </a:t>
            </a:r>
            <a:br>
              <a:rPr lang="en-US" sz="2800"/>
            </a:br>
            <a:endParaRPr lang="en-US" sz="2800"/>
          </a:p>
        </p:txBody>
      </p:sp>
      <p:sp>
        <p:nvSpPr>
          <p:cNvPr id="23" name="Content Placeholder 22">
            <a:extLst>
              <a:ext uri="{FF2B5EF4-FFF2-40B4-BE49-F238E27FC236}">
                <a16:creationId xmlns:a16="http://schemas.microsoft.com/office/drawing/2014/main" id="{0651B7AB-E827-4540-A87D-D001AAF82107}"/>
              </a:ext>
            </a:extLst>
          </p:cNvPr>
          <p:cNvSpPr>
            <a:spLocks noGrp="1"/>
          </p:cNvSpPr>
          <p:nvPr>
            <p:ph sz="half" idx="2"/>
          </p:nvPr>
        </p:nvSpPr>
        <p:spPr>
          <a:xfrm>
            <a:off x="86784" y="2014052"/>
            <a:ext cx="6642100" cy="4326042"/>
          </a:xfrm>
        </p:spPr>
        <p:txBody>
          <a:bodyPr vert="horz" lIns="91440" tIns="45720" rIns="91440" bIns="45720" rtlCol="0" anchor="t">
            <a:noAutofit/>
          </a:bodyPr>
          <a:lstStyle/>
          <a:p>
            <a:pPr>
              <a:buNone/>
            </a:pPr>
            <a:r>
              <a:rPr lang="en-US">
                <a:latin typeface="Tahoma"/>
                <a:ea typeface="+mn-lt"/>
                <a:cs typeface="+mn-lt"/>
              </a:rPr>
              <a:t>  A data set is an ordered collection of data. While  handling the data, the data set can be a bunch of tables, schema and other objects</a:t>
            </a:r>
            <a:r>
              <a:rPr lang="en-US" sz="2800">
                <a:latin typeface="Tahoma"/>
                <a:ea typeface="Tahoma"/>
                <a:cs typeface="Tahoma"/>
              </a:rPr>
              <a:t>  </a:t>
            </a:r>
            <a:endParaRPr lang="en-US" sz="2800">
              <a:latin typeface="The Hand"/>
              <a:ea typeface="Tahoma"/>
              <a:cs typeface="Tahoma"/>
            </a:endParaRPr>
          </a:p>
          <a:p>
            <a:pPr>
              <a:buNone/>
            </a:pPr>
            <a:r>
              <a:rPr lang="en-US" sz="2800">
                <a:latin typeface="Tahoma"/>
                <a:ea typeface="Tahoma"/>
                <a:cs typeface="Tahoma"/>
              </a:rPr>
              <a:t>  The data describes about the attrition, Job Level,  </a:t>
            </a:r>
            <a:r>
              <a:rPr lang="en-US" sz="2800" err="1">
                <a:latin typeface="Tahoma"/>
                <a:ea typeface="Tahoma"/>
                <a:cs typeface="Tahoma"/>
              </a:rPr>
              <a:t>JobRole</a:t>
            </a:r>
            <a:r>
              <a:rPr lang="en-US" sz="2800">
                <a:latin typeface="Tahoma"/>
                <a:ea typeface="Tahoma"/>
                <a:cs typeface="Tahoma"/>
              </a:rPr>
              <a:t>, </a:t>
            </a:r>
            <a:r>
              <a:rPr lang="en-US" sz="2800" err="1">
                <a:latin typeface="Tahoma"/>
                <a:ea typeface="Tahoma"/>
                <a:cs typeface="Tahoma"/>
              </a:rPr>
              <a:t>TotalWorkingYears</a:t>
            </a:r>
            <a:r>
              <a:rPr lang="en-US" sz="2800">
                <a:latin typeface="Tahoma"/>
                <a:ea typeface="Tahoma"/>
                <a:cs typeface="Tahoma"/>
              </a:rPr>
              <a:t>, Training </a:t>
            </a:r>
            <a:r>
              <a:rPr lang="en-US" sz="2800" err="1">
                <a:latin typeface="Tahoma"/>
                <a:ea typeface="Tahoma"/>
                <a:cs typeface="Tahoma"/>
              </a:rPr>
              <a:t>TimesLastYear</a:t>
            </a:r>
            <a:r>
              <a:rPr lang="en-US" sz="2800">
                <a:latin typeface="Tahoma"/>
                <a:ea typeface="Tahoma"/>
                <a:cs typeface="Tahoma"/>
              </a:rPr>
              <a:t>, accuracy rate</a:t>
            </a:r>
            <a:endParaRPr lang="en-US" sz="2800">
              <a:ea typeface="+mn-lt"/>
              <a:cs typeface="+mn-lt"/>
            </a:endParaRPr>
          </a:p>
          <a:p>
            <a:pPr marL="0" indent="0">
              <a:buNone/>
            </a:pPr>
            <a:endParaRPr lang="en-US">
              <a:latin typeface="Tahoma"/>
              <a:ea typeface="Tahoma"/>
              <a:cs typeface="Tahoma"/>
            </a:endParaRPr>
          </a:p>
        </p:txBody>
      </p:sp>
      <p:pic>
        <p:nvPicPr>
          <p:cNvPr id="20" name="Picture 20" descr="A picture containing text, sky, sign, outdoor&#10;&#10;Description automatically generated">
            <a:extLst>
              <a:ext uri="{FF2B5EF4-FFF2-40B4-BE49-F238E27FC236}">
                <a16:creationId xmlns:a16="http://schemas.microsoft.com/office/drawing/2014/main" id="{CD184543-E861-4307-9D8E-E781B34A34C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872818" y="2018327"/>
            <a:ext cx="4796366" cy="4100606"/>
          </a:xfrm>
          <a:prstGeom prst="rect">
            <a:avLst/>
          </a:prstGeom>
        </p:spPr>
      </p:pic>
    </p:spTree>
    <p:extLst>
      <p:ext uri="{BB962C8B-B14F-4D97-AF65-F5344CB8AC3E}">
        <p14:creationId xmlns:p14="http://schemas.microsoft.com/office/powerpoint/2010/main" val="2218190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CB237-6A49-417F-98B3-F75D3A95CBB3}"/>
              </a:ext>
            </a:extLst>
          </p:cNvPr>
          <p:cNvSpPr>
            <a:spLocks noGrp="1"/>
          </p:cNvSpPr>
          <p:nvPr>
            <p:ph type="title"/>
          </p:nvPr>
        </p:nvSpPr>
        <p:spPr>
          <a:xfrm>
            <a:off x="635000" y="640823"/>
            <a:ext cx="3418659" cy="5583148"/>
          </a:xfrm>
        </p:spPr>
        <p:txBody>
          <a:bodyPr anchor="ctr">
            <a:normAutofit/>
          </a:bodyPr>
          <a:lstStyle/>
          <a:p>
            <a:r>
              <a:rPr lang="en-US" sz="6000"/>
              <a:t>Steps</a:t>
            </a:r>
          </a:p>
        </p:txBody>
      </p:sp>
      <p:graphicFrame>
        <p:nvGraphicFramePr>
          <p:cNvPr id="5" name="Content Placeholder 2">
            <a:extLst>
              <a:ext uri="{FF2B5EF4-FFF2-40B4-BE49-F238E27FC236}">
                <a16:creationId xmlns:a16="http://schemas.microsoft.com/office/drawing/2014/main" id="{D36DAB7A-2E79-40AD-B06D-18D1C6BC918F}"/>
              </a:ext>
            </a:extLst>
          </p:cNvPr>
          <p:cNvGraphicFramePr>
            <a:graphicFrameLocks noGrp="1"/>
          </p:cNvGraphicFramePr>
          <p:nvPr>
            <p:ph idx="1"/>
            <p:extLst>
              <p:ext uri="{D42A27DB-BD31-4B8C-83A1-F6EECF244321}">
                <p14:modId xmlns:p14="http://schemas.microsoft.com/office/powerpoint/2010/main" val="11169507"/>
              </p:ext>
            </p:extLst>
          </p:nvPr>
        </p:nvGraphicFramePr>
        <p:xfrm>
          <a:off x="4648018" y="307448"/>
          <a:ext cx="6900512" cy="6321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7868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dashUpDiag">
          <a:fgClr>
            <a:schemeClr val="accent1"/>
          </a:fgClr>
          <a:bgClr>
            <a:schemeClr val="bg1"/>
          </a:bgClr>
        </a:pattFill>
        <a:effectLst/>
      </p:bgPr>
    </p:bg>
    <p:spTree>
      <p:nvGrpSpPr>
        <p:cNvPr id="1" name=""/>
        <p:cNvGrpSpPr/>
        <p:nvPr/>
      </p:nvGrpSpPr>
      <p:grpSpPr>
        <a:xfrm>
          <a:off x="0" y="0"/>
          <a:ext cx="0" cy="0"/>
          <a:chOff x="0" y="0"/>
          <a:chExt cx="0" cy="0"/>
        </a:xfrm>
      </p:grpSpPr>
      <p:pic>
        <p:nvPicPr>
          <p:cNvPr id="13" name="Picture 13" descr="Diagram, engineering drawing&#10;&#10;Description automatically generated">
            <a:extLst>
              <a:ext uri="{FF2B5EF4-FFF2-40B4-BE49-F238E27FC236}">
                <a16:creationId xmlns:a16="http://schemas.microsoft.com/office/drawing/2014/main" id="{475BB96E-B58B-45A6-B9C3-406ED7884539}"/>
              </a:ext>
            </a:extLst>
          </p:cNvPr>
          <p:cNvPicPr>
            <a:picLocks noChangeAspect="1"/>
          </p:cNvPicPr>
          <p:nvPr/>
        </p:nvPicPr>
        <p:blipFill rotWithShape="1">
          <a:blip r:embed="rId2">
            <a:alphaModFix amt="40000"/>
            <a:extLst>
              <a:ext uri="{837473B0-CC2E-450A-ABE3-18F120FF3D39}">
                <a1611:picAttrSrcUrl xmlns:a1611="http://schemas.microsoft.com/office/drawing/2016/11/main" r:id="rId3"/>
              </a:ext>
            </a:extLst>
          </a:blip>
          <a:srcRect l="15040" r="8959" b="-1"/>
          <a:stretch/>
        </p:blipFill>
        <p:spPr>
          <a:xfrm>
            <a:off x="20" y="10"/>
            <a:ext cx="12191979" cy="6857990"/>
          </a:xfrm>
          <a:prstGeom prst="rect">
            <a:avLst/>
          </a:prstGeom>
        </p:spPr>
      </p:pic>
      <p:sp>
        <p:nvSpPr>
          <p:cNvPr id="2" name="Title 1">
            <a:extLst>
              <a:ext uri="{FF2B5EF4-FFF2-40B4-BE49-F238E27FC236}">
                <a16:creationId xmlns:a16="http://schemas.microsoft.com/office/drawing/2014/main" id="{2F37E8CC-AC1E-4949-8797-81BC2509826D}"/>
              </a:ext>
            </a:extLst>
          </p:cNvPr>
          <p:cNvSpPr>
            <a:spLocks noGrp="1"/>
          </p:cNvSpPr>
          <p:nvPr>
            <p:ph type="title"/>
          </p:nvPr>
        </p:nvSpPr>
        <p:spPr/>
        <p:txBody>
          <a:bodyPr>
            <a:normAutofit/>
          </a:bodyPr>
          <a:lstStyle/>
          <a:p>
            <a:pPr>
              <a:lnSpc>
                <a:spcPct val="90000"/>
              </a:lnSpc>
              <a:spcBef>
                <a:spcPts val="0"/>
              </a:spcBef>
            </a:pPr>
            <a:r>
              <a:rPr lang="en-US" sz="4500">
                <a:ea typeface="+mj-lt"/>
                <a:cs typeface="+mj-lt"/>
              </a:rPr>
              <a:t>Import Libraries and read data set</a:t>
            </a:r>
            <a:endParaRPr lang="en-US" sz="4500"/>
          </a:p>
          <a:p>
            <a:pPr>
              <a:lnSpc>
                <a:spcPct val="90000"/>
              </a:lnSpc>
            </a:pPr>
            <a:endParaRPr lang="en-US" sz="4500"/>
          </a:p>
        </p:txBody>
      </p:sp>
      <p:sp>
        <p:nvSpPr>
          <p:cNvPr id="12" name="Content Placeholder 11">
            <a:extLst>
              <a:ext uri="{FF2B5EF4-FFF2-40B4-BE49-F238E27FC236}">
                <a16:creationId xmlns:a16="http://schemas.microsoft.com/office/drawing/2014/main" id="{891237C0-A6FD-46DC-A7F4-1604FFAC409B}"/>
              </a:ext>
            </a:extLst>
          </p:cNvPr>
          <p:cNvSpPr>
            <a:spLocks noGrp="1"/>
          </p:cNvSpPr>
          <p:nvPr>
            <p:ph idx="1"/>
          </p:nvPr>
        </p:nvSpPr>
        <p:spPr>
          <a:xfrm>
            <a:off x="838200" y="2004446"/>
            <a:ext cx="10515600" cy="4176897"/>
          </a:xfrm>
        </p:spPr>
        <p:txBody>
          <a:bodyPr vert="horz" lIns="91440" tIns="45720" rIns="91440" bIns="45720" rtlCol="0" anchor="t">
            <a:normAutofit/>
          </a:bodyPr>
          <a:lstStyle/>
          <a:p>
            <a:pPr marL="0" indent="0">
              <a:lnSpc>
                <a:spcPct val="100000"/>
              </a:lnSpc>
              <a:buNone/>
            </a:pPr>
            <a:r>
              <a:rPr lang="en-US" sz="2600">
                <a:latin typeface="Arial Black"/>
                <a:ea typeface="+mn-lt"/>
                <a:cs typeface="+mn-lt"/>
              </a:rPr>
              <a:t>**</a:t>
            </a:r>
            <a:r>
              <a:rPr lang="en-US" sz="2600" b="1" i="1" u="sng">
                <a:solidFill>
                  <a:schemeClr val="bg1">
                    <a:lumMod val="95000"/>
                    <a:lumOff val="5000"/>
                  </a:schemeClr>
                </a:solidFill>
                <a:latin typeface="Arial Black"/>
                <a:ea typeface="+mn-lt"/>
                <a:cs typeface="+mn-lt"/>
              </a:rPr>
              <a:t> </a:t>
            </a:r>
            <a:r>
              <a:rPr lang="en-US" sz="2600" b="1" i="1" u="sng">
                <a:solidFill>
                  <a:schemeClr val="accent6">
                    <a:lumMod val="20000"/>
                    <a:lumOff val="80000"/>
                  </a:schemeClr>
                </a:solidFill>
                <a:latin typeface="Arial Black"/>
                <a:ea typeface="+mn-lt"/>
                <a:cs typeface="+mn-lt"/>
              </a:rPr>
              <a:t>Import some libraries that will be used throughout the program</a:t>
            </a:r>
            <a:r>
              <a:rPr lang="en-US" sz="2600">
                <a:solidFill>
                  <a:schemeClr val="bg1">
                    <a:lumMod val="95000"/>
                    <a:lumOff val="5000"/>
                  </a:schemeClr>
                </a:solidFill>
                <a:ea typeface="+mn-lt"/>
                <a:cs typeface="+mn-lt"/>
              </a:rPr>
              <a:t>.</a:t>
            </a:r>
            <a:r>
              <a:rPr lang="en-US" sz="2600">
                <a:latin typeface="Arial Black"/>
                <a:ea typeface="+mn-lt"/>
                <a:cs typeface="+mn-lt"/>
              </a:rPr>
              <a:t>**</a:t>
            </a:r>
            <a:endParaRPr lang="en-US" sz="2600">
              <a:latin typeface="Tahoma"/>
              <a:ea typeface="+mn-lt"/>
              <a:cs typeface="+mn-lt"/>
            </a:endParaRPr>
          </a:p>
          <a:p>
            <a:pPr>
              <a:lnSpc>
                <a:spcPct val="100000"/>
              </a:lnSpc>
            </a:pPr>
            <a:r>
              <a:rPr lang="en-US" sz="3200">
                <a:latin typeface="Tahoma"/>
                <a:ea typeface="+mn-lt"/>
                <a:cs typeface="+mn-lt"/>
              </a:rPr>
              <a:t>import </a:t>
            </a:r>
            <a:r>
              <a:rPr lang="en-US" sz="3200" err="1">
                <a:latin typeface="Tahoma"/>
                <a:ea typeface="+mn-lt"/>
                <a:cs typeface="+mn-lt"/>
              </a:rPr>
              <a:t>numpy</a:t>
            </a:r>
            <a:r>
              <a:rPr lang="en-US" sz="3200">
                <a:latin typeface="Tahoma"/>
                <a:ea typeface="+mn-lt"/>
                <a:cs typeface="+mn-lt"/>
              </a:rPr>
              <a:t> as np</a:t>
            </a:r>
            <a:endParaRPr lang="en-US" sz="3200">
              <a:latin typeface="Tahoma"/>
              <a:ea typeface="Tahoma"/>
              <a:cs typeface="Tahoma"/>
            </a:endParaRPr>
          </a:p>
          <a:p>
            <a:pPr>
              <a:lnSpc>
                <a:spcPct val="100000"/>
              </a:lnSpc>
            </a:pPr>
            <a:r>
              <a:rPr lang="en-US" sz="3200">
                <a:latin typeface="Tahoma"/>
                <a:ea typeface="+mn-lt"/>
                <a:cs typeface="+mn-lt"/>
              </a:rPr>
              <a:t>import pandas as pd</a:t>
            </a:r>
            <a:endParaRPr lang="en-US" sz="3200">
              <a:latin typeface="Tahoma"/>
              <a:ea typeface="Tahoma"/>
              <a:cs typeface="Tahoma"/>
            </a:endParaRPr>
          </a:p>
          <a:p>
            <a:pPr>
              <a:lnSpc>
                <a:spcPct val="100000"/>
              </a:lnSpc>
            </a:pPr>
            <a:r>
              <a:rPr lang="en-US" sz="3200">
                <a:latin typeface="Tahoma"/>
                <a:ea typeface="+mn-lt"/>
                <a:cs typeface="+mn-lt"/>
              </a:rPr>
              <a:t>import seaborn as </a:t>
            </a:r>
            <a:r>
              <a:rPr lang="en-US" sz="3200" err="1">
                <a:latin typeface="Tahoma"/>
                <a:ea typeface="+mn-lt"/>
                <a:cs typeface="+mn-lt"/>
              </a:rPr>
              <a:t>sns</a:t>
            </a:r>
            <a:endParaRPr lang="en-US" sz="3200">
              <a:latin typeface="Tahoma"/>
              <a:ea typeface="Tahoma"/>
              <a:cs typeface="Tahoma"/>
            </a:endParaRPr>
          </a:p>
          <a:p>
            <a:pPr>
              <a:lnSpc>
                <a:spcPct val="100000"/>
              </a:lnSpc>
            </a:pPr>
            <a:r>
              <a:rPr lang="en-US" sz="3200">
                <a:latin typeface="Tahoma"/>
                <a:ea typeface="+mn-lt"/>
                <a:cs typeface="+mn-lt"/>
              </a:rPr>
              <a:t>import </a:t>
            </a:r>
            <a:r>
              <a:rPr lang="en-US" sz="3200" err="1">
                <a:latin typeface="Tahoma"/>
                <a:ea typeface="+mn-lt"/>
                <a:cs typeface="+mn-lt"/>
              </a:rPr>
              <a:t>matplotlib.pyplot</a:t>
            </a:r>
            <a:r>
              <a:rPr lang="en-US" sz="3200">
                <a:latin typeface="Tahoma"/>
                <a:ea typeface="+mn-lt"/>
                <a:cs typeface="+mn-lt"/>
              </a:rPr>
              <a:t> as </a:t>
            </a:r>
            <a:r>
              <a:rPr lang="en-US" sz="3200" err="1">
                <a:latin typeface="Tahoma"/>
                <a:ea typeface="+mn-lt"/>
                <a:cs typeface="+mn-lt"/>
              </a:rPr>
              <a:t>plt</a:t>
            </a:r>
            <a:endParaRPr lang="en-US" sz="3200">
              <a:latin typeface="Tahoma"/>
              <a:ea typeface="Tahoma"/>
              <a:cs typeface="Tahoma"/>
            </a:endParaRPr>
          </a:p>
          <a:p>
            <a:pPr marL="0" indent="0">
              <a:lnSpc>
                <a:spcPct val="100000"/>
              </a:lnSpc>
              <a:buNone/>
            </a:pPr>
            <a:endParaRPr lang="en-US" sz="3200">
              <a:latin typeface="Tahoma"/>
              <a:ea typeface="+mn-lt"/>
              <a:cs typeface="+mn-lt"/>
            </a:endParaRPr>
          </a:p>
          <a:p>
            <a:pPr marL="0" indent="0">
              <a:lnSpc>
                <a:spcPct val="100000"/>
              </a:lnSpc>
              <a:buNone/>
            </a:pPr>
            <a:endParaRPr lang="en-US" sz="2600">
              <a:ea typeface="+mn-lt"/>
              <a:cs typeface="+mn-lt"/>
            </a:endParaRPr>
          </a:p>
        </p:txBody>
      </p:sp>
      <p:sp>
        <p:nvSpPr>
          <p:cNvPr id="14" name="TextBox 13">
            <a:extLst>
              <a:ext uri="{FF2B5EF4-FFF2-40B4-BE49-F238E27FC236}">
                <a16:creationId xmlns:a16="http://schemas.microsoft.com/office/drawing/2014/main" id="{AB34A76E-D7E1-4D56-896E-BD8967360131}"/>
              </a:ext>
            </a:extLst>
          </p:cNvPr>
          <p:cNvSpPr txBox="1"/>
          <p:nvPr/>
        </p:nvSpPr>
        <p:spPr>
          <a:xfrm>
            <a:off x="10684855" y="6657945"/>
            <a:ext cx="15071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217220600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E6FEA-B5BC-4D71-A13B-D0B427BE5029}"/>
              </a:ext>
            </a:extLst>
          </p:cNvPr>
          <p:cNvSpPr>
            <a:spLocks noGrp="1"/>
          </p:cNvSpPr>
          <p:nvPr>
            <p:ph type="title"/>
          </p:nvPr>
        </p:nvSpPr>
        <p:spPr>
          <a:xfrm>
            <a:off x="841246" y="733301"/>
            <a:ext cx="3644489" cy="2414488"/>
          </a:xfrm>
        </p:spPr>
        <p:txBody>
          <a:bodyPr vert="horz" lIns="91440" tIns="45720" rIns="91440" bIns="45720" rtlCol="0" anchor="t">
            <a:normAutofit/>
          </a:bodyPr>
          <a:lstStyle/>
          <a:p>
            <a:pPr marL="285750" indent="-285750">
              <a:lnSpc>
                <a:spcPct val="90000"/>
              </a:lnSpc>
            </a:pPr>
            <a:r>
              <a:rPr lang="en-US" sz="2600" dirty="0">
                <a:solidFill>
                  <a:schemeClr val="bg1"/>
                </a:solidFill>
              </a:rPr>
              <a:t>Data Transformation / Categorical to Numerical</a:t>
            </a:r>
          </a:p>
          <a:p>
            <a:pPr>
              <a:lnSpc>
                <a:spcPct val="90000"/>
              </a:lnSpc>
            </a:pPr>
            <a:endParaRPr lang="en-US" sz="2600">
              <a:solidFill>
                <a:schemeClr val="bg1"/>
              </a:solidFill>
            </a:endParaRPr>
          </a:p>
        </p:txBody>
      </p:sp>
      <p:sp>
        <p:nvSpPr>
          <p:cNvPr id="3" name="Content Placeholder 2">
            <a:extLst>
              <a:ext uri="{FF2B5EF4-FFF2-40B4-BE49-F238E27FC236}">
                <a16:creationId xmlns:a16="http://schemas.microsoft.com/office/drawing/2014/main" id="{4680CC61-AA95-480C-AE1F-DBA6CA10A035}"/>
              </a:ext>
            </a:extLst>
          </p:cNvPr>
          <p:cNvSpPr>
            <a:spLocks noGrp="1"/>
          </p:cNvSpPr>
          <p:nvPr>
            <p:ph type="body" sz="half" idx="2"/>
          </p:nvPr>
        </p:nvSpPr>
        <p:spPr>
          <a:xfrm>
            <a:off x="6093353" y="130898"/>
            <a:ext cx="5994263" cy="5758990"/>
          </a:xfrm>
        </p:spPr>
        <p:txBody>
          <a:bodyPr vert="horz" lIns="91440" tIns="45720" rIns="91440" bIns="45720" rtlCol="0" anchor="t">
            <a:normAutofit/>
          </a:bodyPr>
          <a:lstStyle/>
          <a:p>
            <a:r>
              <a:rPr lang="en-US" dirty="0"/>
              <a:t>*</a:t>
            </a:r>
            <a:r>
              <a:rPr lang="en-US" dirty="0">
                <a:latin typeface="Tahoma"/>
                <a:ea typeface="Tahoma"/>
                <a:cs typeface="Tahoma"/>
              </a:rPr>
              <a:t>Here the data is convert nonnumerical values into numerical values</a:t>
            </a:r>
            <a:endParaRPr lang="en-US" dirty="0"/>
          </a:p>
          <a:p>
            <a:pPr indent="-228600">
              <a:buFont typeface="Arial" panose="020B0604020202020204" pitchFamily="34" charset="0"/>
              <a:buChar char="•"/>
            </a:pPr>
            <a:r>
              <a:rPr lang="en-US" dirty="0">
                <a:latin typeface="The Hand"/>
              </a:rPr>
              <a:t>from </a:t>
            </a:r>
            <a:r>
              <a:rPr lang="en-US" dirty="0" err="1">
                <a:latin typeface="The Hand"/>
              </a:rPr>
              <a:t>sklearn.preprocessing</a:t>
            </a:r>
            <a:r>
              <a:rPr lang="en-US" dirty="0">
                <a:latin typeface="The Hand"/>
              </a:rPr>
              <a:t> import </a:t>
            </a:r>
            <a:r>
              <a:rPr lang="en-US" dirty="0" err="1">
                <a:latin typeface="The Hand"/>
              </a:rPr>
              <a:t>LabelEncoder</a:t>
            </a:r>
            <a:endParaRPr lang="en-US">
              <a:latin typeface="The Hand"/>
            </a:endParaRPr>
          </a:p>
          <a:p>
            <a:pPr indent="-228600">
              <a:buFont typeface="Arial" panose="020B0604020202020204" pitchFamily="34" charset="0"/>
              <a:buChar char="•"/>
            </a:pPr>
            <a:r>
              <a:rPr lang="en-US" dirty="0">
                <a:latin typeface="The Hand"/>
              </a:rPr>
              <a:t>for column in </a:t>
            </a:r>
            <a:r>
              <a:rPr lang="en-US" dirty="0" err="1">
                <a:latin typeface="The Hand"/>
              </a:rPr>
              <a:t>df.columns</a:t>
            </a:r>
            <a:r>
              <a:rPr lang="en-US" dirty="0">
                <a:latin typeface="The Hand"/>
              </a:rPr>
              <a:t>:</a:t>
            </a:r>
          </a:p>
          <a:p>
            <a:pPr indent="-228600">
              <a:buFont typeface="Arial" panose="020B0604020202020204" pitchFamily="34" charset="0"/>
              <a:buChar char="•"/>
            </a:pPr>
            <a:r>
              <a:rPr lang="en-US" dirty="0">
                <a:latin typeface="The Hand"/>
              </a:rPr>
              <a:t>        if df[column].</a:t>
            </a:r>
            <a:r>
              <a:rPr lang="en-US" dirty="0" err="1">
                <a:latin typeface="The Hand"/>
              </a:rPr>
              <a:t>dtype</a:t>
            </a:r>
            <a:r>
              <a:rPr lang="en-US" dirty="0">
                <a:latin typeface="The Hand"/>
              </a:rPr>
              <a:t> == </a:t>
            </a:r>
            <a:r>
              <a:rPr lang="en-US" dirty="0" err="1">
                <a:latin typeface="The Hand"/>
              </a:rPr>
              <a:t>np.number</a:t>
            </a:r>
            <a:r>
              <a:rPr lang="en-US" dirty="0">
                <a:latin typeface="The Hand"/>
              </a:rPr>
              <a:t>:</a:t>
            </a:r>
          </a:p>
          <a:p>
            <a:pPr indent="-228600">
              <a:buFont typeface="Arial" panose="020B0604020202020204" pitchFamily="34" charset="0"/>
              <a:buChar char="•"/>
            </a:pPr>
            <a:r>
              <a:rPr lang="en-US" dirty="0">
                <a:latin typeface="The Hand"/>
              </a:rPr>
              <a:t>            continue</a:t>
            </a:r>
          </a:p>
          <a:p>
            <a:pPr indent="-228600">
              <a:buFont typeface="Arial" panose="020B0604020202020204" pitchFamily="34" charset="0"/>
              <a:buChar char="•"/>
            </a:pPr>
            <a:r>
              <a:rPr lang="en-US" dirty="0">
                <a:latin typeface="The Hand"/>
              </a:rPr>
              <a:t>        df[column] = </a:t>
            </a:r>
            <a:r>
              <a:rPr lang="en-US" dirty="0" err="1">
                <a:latin typeface="The Hand"/>
              </a:rPr>
              <a:t>LabelEncoder</a:t>
            </a:r>
            <a:r>
              <a:rPr lang="en-US" dirty="0">
                <a:latin typeface="The Hand"/>
              </a:rPr>
              <a:t>().</a:t>
            </a:r>
            <a:r>
              <a:rPr lang="en-US" dirty="0" err="1">
                <a:latin typeface="The Hand"/>
              </a:rPr>
              <a:t>fit_transform</a:t>
            </a:r>
            <a:r>
              <a:rPr lang="en-US" dirty="0">
                <a:latin typeface="The Hand"/>
              </a:rPr>
              <a:t>(df[column])</a:t>
            </a:r>
          </a:p>
          <a:p>
            <a:pPr indent="-228600">
              <a:buFont typeface="Arial" panose="020B0604020202020204" pitchFamily="34" charset="0"/>
              <a:buChar char="•"/>
            </a:pPr>
            <a:endParaRPr lang="en-US"/>
          </a:p>
        </p:txBody>
      </p:sp>
      <p:sp>
        <p:nvSpPr>
          <p:cNvPr id="4" name="TextBox 3">
            <a:extLst>
              <a:ext uri="{FF2B5EF4-FFF2-40B4-BE49-F238E27FC236}">
                <a16:creationId xmlns:a16="http://schemas.microsoft.com/office/drawing/2014/main" id="{E6660233-B25F-4E73-8CD6-D3C35D767EA2}"/>
              </a:ext>
            </a:extLst>
          </p:cNvPr>
          <p:cNvSpPr txBox="1"/>
          <p:nvPr/>
        </p:nvSpPr>
        <p:spPr>
          <a:xfrm>
            <a:off x="268817" y="4396316"/>
            <a:ext cx="5812365"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onsolas"/>
                <a:ea typeface="MS Gothic"/>
              </a:rPr>
              <a:t> </a:t>
            </a:r>
            <a:r>
              <a:rPr lang="en-US" sz="2000" dirty="0">
                <a:latin typeface="Consolas"/>
                <a:ea typeface="MS Gothic"/>
                <a:cs typeface="+mn-lt"/>
              </a:rPr>
              <a:t>*</a:t>
            </a:r>
            <a:r>
              <a:rPr lang="en-US" sz="2000" u="sng" dirty="0">
                <a:latin typeface="Consolas"/>
                <a:ea typeface="+mn-lt"/>
                <a:cs typeface="+mn-lt"/>
              </a:rPr>
              <a:t>Data Cleaning and Feature Selection</a:t>
            </a:r>
            <a:endParaRPr lang="en-US" sz="2000" u="sng"/>
          </a:p>
          <a:p>
            <a:pPr marL="285750" indent="-285750">
              <a:buFont typeface="Arial"/>
              <a:buChar char="•"/>
            </a:pPr>
            <a:r>
              <a:rPr lang="en-US" sz="2000" dirty="0">
                <a:latin typeface="Consolas"/>
                <a:ea typeface="+mn-lt"/>
                <a:cs typeface="+mn-lt"/>
              </a:rPr>
              <a:t>Data cleaning is the process of fixing or removing incorrect, corrupted, incorrectly formatted, duplicate, or incomplete data within a dataset.</a:t>
            </a:r>
          </a:p>
          <a:p>
            <a:pPr marL="285750" indent="-285750">
              <a:buFont typeface="Arial"/>
              <a:buChar char="•"/>
            </a:pPr>
            <a:r>
              <a:rPr lang="en-US" sz="2000" dirty="0" err="1">
                <a:latin typeface="Consolas"/>
                <a:ea typeface="+mn-lt"/>
                <a:cs typeface="+mn-lt"/>
              </a:rPr>
              <a:t>df.isnull</a:t>
            </a:r>
            <a:r>
              <a:rPr lang="en-US" sz="2000" dirty="0">
                <a:latin typeface="Consolas"/>
                <a:ea typeface="+mn-lt"/>
                <a:cs typeface="+mn-lt"/>
              </a:rPr>
              <a:t>().any()</a:t>
            </a:r>
          </a:p>
          <a:p>
            <a:endParaRPr lang="en-US" sz="2000" dirty="0">
              <a:latin typeface="Consolas"/>
              <a:ea typeface="MS Gothic"/>
            </a:endParaRPr>
          </a:p>
        </p:txBody>
      </p:sp>
    </p:spTree>
    <p:extLst>
      <p:ext uri="{BB962C8B-B14F-4D97-AF65-F5344CB8AC3E}">
        <p14:creationId xmlns:p14="http://schemas.microsoft.com/office/powerpoint/2010/main" val="878112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B5F00-BF9F-4A08-8EFE-10861AF15FF6}"/>
              </a:ext>
            </a:extLst>
          </p:cNvPr>
          <p:cNvSpPr>
            <a:spLocks noGrp="1"/>
          </p:cNvSpPr>
          <p:nvPr>
            <p:ph type="title"/>
          </p:nvPr>
        </p:nvSpPr>
        <p:spPr>
          <a:xfrm>
            <a:off x="630936" y="639520"/>
            <a:ext cx="3429000" cy="1719072"/>
          </a:xfrm>
        </p:spPr>
        <p:txBody>
          <a:bodyPr anchor="b">
            <a:normAutofit/>
          </a:bodyPr>
          <a:lstStyle/>
          <a:p>
            <a:pPr>
              <a:lnSpc>
                <a:spcPct val="90000"/>
              </a:lnSpc>
            </a:pPr>
            <a:r>
              <a:rPr lang="en-US" sz="3700"/>
              <a:t>TRAINING AND TEST DATA</a:t>
            </a:r>
          </a:p>
        </p:txBody>
      </p:sp>
      <p:sp>
        <p:nvSpPr>
          <p:cNvPr id="3" name="Content Placeholder 2">
            <a:extLst>
              <a:ext uri="{FF2B5EF4-FFF2-40B4-BE49-F238E27FC236}">
                <a16:creationId xmlns:a16="http://schemas.microsoft.com/office/drawing/2014/main" id="{7F6707C4-7C1E-4CF4-8A28-3B52C9B0ED08}"/>
              </a:ext>
            </a:extLst>
          </p:cNvPr>
          <p:cNvSpPr>
            <a:spLocks noGrp="1"/>
          </p:cNvSpPr>
          <p:nvPr>
            <p:ph idx="1"/>
          </p:nvPr>
        </p:nvSpPr>
        <p:spPr>
          <a:xfrm>
            <a:off x="404717" y="2664333"/>
            <a:ext cx="5072062" cy="4375118"/>
          </a:xfrm>
        </p:spPr>
        <p:txBody>
          <a:bodyPr anchor="t">
            <a:normAutofit/>
          </a:bodyPr>
          <a:lstStyle/>
          <a:p>
            <a:pPr marL="0" indent="0">
              <a:lnSpc>
                <a:spcPct val="100000"/>
              </a:lnSpc>
              <a:buNone/>
            </a:pPr>
            <a:r>
              <a:rPr lang="en-US" sz="2000" u="sng" dirty="0">
                <a:latin typeface="Tahoma"/>
                <a:ea typeface="+mn-lt"/>
                <a:cs typeface="+mn-lt"/>
              </a:rPr>
              <a:t>Split the dataset into train and test set</a:t>
            </a:r>
          </a:p>
          <a:p>
            <a:pPr marL="0" indent="0">
              <a:lnSpc>
                <a:spcPct val="100000"/>
              </a:lnSpc>
              <a:buNone/>
            </a:pPr>
            <a:r>
              <a:rPr lang="en-US" sz="2000" dirty="0">
                <a:latin typeface="Corbel"/>
                <a:ea typeface="+mn-lt"/>
                <a:cs typeface="+mn-lt"/>
              </a:rPr>
              <a:t>* Train/Test is a method to measure the accuracy of your model.</a:t>
            </a:r>
          </a:p>
          <a:p>
            <a:pPr marL="0" indent="0">
              <a:lnSpc>
                <a:spcPct val="100000"/>
              </a:lnSpc>
              <a:buNone/>
            </a:pPr>
            <a:r>
              <a:rPr lang="en-US" sz="2000" dirty="0">
                <a:latin typeface="Corbel"/>
                <a:ea typeface="SimSun"/>
                <a:cs typeface="Tahoma"/>
              </a:rPr>
              <a:t>*</a:t>
            </a:r>
            <a:r>
              <a:rPr lang="en-US" sz="2000" dirty="0">
                <a:latin typeface="Corbel"/>
                <a:ea typeface="+mn-lt"/>
                <a:cs typeface="+mn-lt"/>
              </a:rPr>
              <a:t>Training data sets are sets on which you train your machine </a:t>
            </a:r>
            <a:r>
              <a:rPr lang="en-US" sz="2000" dirty="0" err="1">
                <a:latin typeface="Corbel"/>
                <a:ea typeface="+mn-lt"/>
                <a:cs typeface="+mn-lt"/>
              </a:rPr>
              <a:t>i.e</a:t>
            </a:r>
            <a:r>
              <a:rPr lang="en-US" sz="2000" dirty="0">
                <a:latin typeface="Corbel"/>
                <a:ea typeface="+mn-lt"/>
                <a:cs typeface="+mn-lt"/>
              </a:rPr>
              <a:t> algorithm to form relationships between variables.</a:t>
            </a:r>
            <a:endParaRPr lang="en-US" sz="2000" dirty="0">
              <a:latin typeface="Corbel"/>
              <a:ea typeface="SimSun"/>
              <a:cs typeface="Tahoma"/>
            </a:endParaRPr>
          </a:p>
          <a:p>
            <a:pPr>
              <a:lnSpc>
                <a:spcPct val="100000"/>
              </a:lnSpc>
              <a:buNone/>
            </a:pPr>
            <a:r>
              <a:rPr lang="en-US" sz="2000" dirty="0">
                <a:latin typeface="Corbel"/>
                <a:ea typeface="+mn-lt"/>
                <a:cs typeface="+mn-lt"/>
              </a:rPr>
              <a:t>*Testing data set helps you to validate that the training has happened efficiently in terms of either accuracy, or precision so on.</a:t>
            </a:r>
            <a:endParaRPr lang="en-US" sz="2000" dirty="0">
              <a:latin typeface="Corbel"/>
              <a:ea typeface="MS Gothic"/>
            </a:endParaRPr>
          </a:p>
          <a:p>
            <a:pPr marL="0" indent="0">
              <a:lnSpc>
                <a:spcPct val="100000"/>
              </a:lnSpc>
              <a:buNone/>
            </a:pPr>
            <a:br>
              <a:rPr lang="en-US" sz="1300" dirty="0"/>
            </a:br>
            <a:endParaRPr lang="en-US" sz="1300"/>
          </a:p>
        </p:txBody>
      </p:sp>
      <p:pic>
        <p:nvPicPr>
          <p:cNvPr id="4" name="Picture 6" descr="Graphical user interface, application&#10;&#10;Description automatically generated">
            <a:extLst>
              <a:ext uri="{FF2B5EF4-FFF2-40B4-BE49-F238E27FC236}">
                <a16:creationId xmlns:a16="http://schemas.microsoft.com/office/drawing/2014/main" id="{8CE9232C-8C15-424C-B465-447077953D0C}"/>
              </a:ext>
            </a:extLst>
          </p:cNvPr>
          <p:cNvPicPr>
            <a:picLocks noChangeAspect="1"/>
          </p:cNvPicPr>
          <p:nvPr/>
        </p:nvPicPr>
        <p:blipFill>
          <a:blip r:embed="rId3"/>
          <a:stretch>
            <a:fillRect/>
          </a:stretch>
        </p:blipFill>
        <p:spPr>
          <a:xfrm>
            <a:off x="5749670" y="242393"/>
            <a:ext cx="5891690" cy="6504182"/>
          </a:xfrm>
          <a:prstGeom prst="rect">
            <a:avLst/>
          </a:prstGeom>
        </p:spPr>
      </p:pic>
    </p:spTree>
    <p:extLst>
      <p:ext uri="{BB962C8B-B14F-4D97-AF65-F5344CB8AC3E}">
        <p14:creationId xmlns:p14="http://schemas.microsoft.com/office/powerpoint/2010/main" val="266111080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image" Target="../media/image1.jpeg" /></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7</TotalTime>
  <Words>694</Words>
  <Application>Microsoft Office PowerPoint</Application>
  <PresentationFormat>Widescreen</PresentationFormat>
  <Paragraphs>73</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Organic</vt:lpstr>
      <vt:lpstr> PREDICTING EMPLOYEE ATTRITION USING  RANDOMFOREST  </vt:lpstr>
      <vt:lpstr>Predicting Employee Attrition using random forest</vt:lpstr>
      <vt:lpstr>What is Employee attrition</vt:lpstr>
      <vt:lpstr>DATA SOURCE</vt:lpstr>
      <vt:lpstr>Describe the dataset </vt:lpstr>
      <vt:lpstr>Steps</vt:lpstr>
      <vt:lpstr>Import Libraries and read data set </vt:lpstr>
      <vt:lpstr>Data Transformation / Categorical to Numerical </vt:lpstr>
      <vt:lpstr>TRAINING AND TEST DATA</vt:lpstr>
      <vt:lpstr>PowerPoint Presentation</vt:lpstr>
      <vt:lpstr>PowerPoint Presentation</vt:lpstr>
      <vt:lpstr>PowerPoint Presentation</vt:lpstr>
      <vt:lpstr>PowerPoint Presentation</vt:lpstr>
      <vt:lpstr>Random forest</vt:lpstr>
      <vt:lpstr>PowerPoint Presentation</vt:lpstr>
      <vt:lpstr>PowerPoint Presentation</vt:lpstr>
      <vt:lpstr>PowerPoint Presentation</vt:lpstr>
      <vt:lpstr>PowerPoint Presentation</vt:lpstr>
      <vt:lpstr>Conclusion</vt:lpstr>
      <vt:lpstr>THANK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MANDA MANASA</cp:lastModifiedBy>
  <cp:revision>267</cp:revision>
  <dcterms:created xsi:type="dcterms:W3CDTF">2021-07-24T08:36:07Z</dcterms:created>
  <dcterms:modified xsi:type="dcterms:W3CDTF">2021-07-27T11:01:15Z</dcterms:modified>
</cp:coreProperties>
</file>